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c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7"/>
  </p:sldMasterIdLst>
  <p:notesMasterIdLst>
    <p:notesMasterId r:id="rId14"/>
  </p:notesMasterIdLst>
  <p:handoutMasterIdLst>
    <p:handoutMasterId r:id="rId15"/>
  </p:handoutMasterIdLst>
  <p:sldIdLst>
    <p:sldId id="280" r:id="rId8"/>
    <p:sldId id="378" r:id="rId9"/>
    <p:sldId id="375" r:id="rId10"/>
    <p:sldId id="376" r:id="rId11"/>
    <p:sldId id="377" r:id="rId12"/>
    <p:sldId id="379" r:id="rId13"/>
  </p:sldIdLst>
  <p:sldSz cx="12192000" cy="6858000"/>
  <p:notesSz cx="6858000" cy="9144000"/>
  <p:embeddedFontLst>
    <p:embeddedFont>
      <p:font typeface="Assistant" pitchFamily="2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SemiBold" panose="00000700000000000000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64" autoAdjust="0"/>
  </p:normalViewPr>
  <p:slideViewPr>
    <p:cSldViewPr snapToGrid="0" showGuides="1">
      <p:cViewPr varScale="1">
        <p:scale>
          <a:sx n="54" d="100"/>
          <a:sy n="54" d="100"/>
        </p:scale>
        <p:origin x="112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9.fntdata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Filsrv01-V\Afd$\Okonomiafdelingen\Budget%20og%20Analyse\Tobias\Budget\2023\Budgetopf&#248;lgning\Budgetbalance\Bilag%201%20-%20Totalbudget%202023%20-%202206%20(2.%20beh.%20&#216;U)%2026.09.2022%20-%20budgetaftale%20endel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Filsrv01-V\Afd$\Okonomiafdelingen\Budget%20og%20Analyse\Tobias\Budget\2023\Budgetopf&#248;lgning\Budgetbalance\Bilag%201%20-%20Totalbudget%202023%20-%202206%20(2.%20beh.%20&#216;U)%2026.09.2022%20-%20budgetaftale%20endel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Indtægter - 2.859 mio. kr.:</a:t>
            </a:r>
          </a:p>
        </c:rich>
      </c:tx>
      <c:layout>
        <c:manualLayout>
          <c:xMode val="edge"/>
          <c:yMode val="edge"/>
          <c:x val="0.15503133265036817"/>
          <c:y val="1.8497109826589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8894243514829731"/>
          <c:y val="0.19211688134358923"/>
          <c:w val="0.59695755854588506"/>
          <c:h val="0.658378407901324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2-45D9-BF7F-6E69D12828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2-45D9-BF7F-6E69D12828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2-45D9-BF7F-6E69D12828CC}"/>
              </c:ext>
            </c:extLst>
          </c:dPt>
          <c:dLbls>
            <c:dLbl>
              <c:idx val="0"/>
              <c:layout>
                <c:manualLayout>
                  <c:x val="0.22310411961376703"/>
                  <c:y val="-2.7631962671332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2-45D9-BF7F-6E69D12828CC}"/>
                </c:ext>
              </c:extLst>
            </c:dLbl>
            <c:dLbl>
              <c:idx val="1"/>
              <c:layout>
                <c:manualLayout>
                  <c:x val="-3.7948272090988625E-2"/>
                  <c:y val="8.013633712452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2-45D9-BF7F-6E69D12828CC}"/>
                </c:ext>
              </c:extLst>
            </c:dLbl>
            <c:dLbl>
              <c:idx val="2"/>
              <c:layout>
                <c:manualLayout>
                  <c:x val="4.1765972289398073E-2"/>
                  <c:y val="-1.4311752697579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2-45D9-BF7F-6E69D1282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Totalbudget!$O$5:$O$7</c:f>
              <c:strCache>
                <c:ptCount val="3"/>
                <c:pt idx="0">
                  <c:v>Skatter</c:v>
                </c:pt>
                <c:pt idx="1">
                  <c:v>Tilskud og udligning</c:v>
                </c:pt>
                <c:pt idx="2">
                  <c:v>Særtilskud</c:v>
                </c:pt>
              </c:strCache>
            </c:strRef>
          </c:cat>
          <c:val>
            <c:numRef>
              <c:f>Totalbudget!$P$5:$P$7</c:f>
              <c:numCache>
                <c:formatCode>#,##0.0</c:formatCode>
                <c:ptCount val="3"/>
                <c:pt idx="0">
                  <c:v>-3055.2786322000002</c:v>
                </c:pt>
                <c:pt idx="1">
                  <c:v>227.91026399999998</c:v>
                </c:pt>
                <c:pt idx="2">
                  <c:v>-32.1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F2-45D9-BF7F-6E69D1282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Udgifter - 2.908 mio. kr.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24353726617506141"/>
          <c:y val="0.18237797868097319"/>
          <c:w val="0.51483434362371372"/>
          <c:h val="0.64429283291753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86-4C5A-A631-65AC7D30376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86-4C5A-A631-65AC7D30376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86-4C5A-A631-65AC7D30376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86-4C5A-A631-65AC7D30376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86-4C5A-A631-65AC7D30376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86-4C5A-A631-65AC7D303760}"/>
              </c:ext>
            </c:extLst>
          </c:dPt>
          <c:dLbls>
            <c:dLbl>
              <c:idx val="0"/>
              <c:layout>
                <c:manualLayout>
                  <c:x val="7.5820436238573624E-2"/>
                  <c:y val="4.8378451692264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86-4C5A-A631-65AC7D303760}"/>
                </c:ext>
              </c:extLst>
            </c:dLbl>
            <c:dLbl>
              <c:idx val="1"/>
              <c:layout>
                <c:manualLayout>
                  <c:x val="4.3700787401574799E-3"/>
                  <c:y val="0.1278895864642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86-4C5A-A631-65AC7D303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Totalbudget!$O$36:$O$41</c:f>
              <c:strCache>
                <c:ptCount val="6"/>
                <c:pt idx="0">
                  <c:v>Løn</c:v>
                </c:pt>
                <c:pt idx="1">
                  <c:v>Øvr. driftudgifter</c:v>
                </c:pt>
                <c:pt idx="2">
                  <c:v>Renter</c:v>
                </c:pt>
                <c:pt idx="3">
                  <c:v>Anlæg</c:v>
                </c:pt>
                <c:pt idx="4">
                  <c:v>Brugerfinansieret</c:v>
                </c:pt>
                <c:pt idx="5">
                  <c:v>Lån og afdrag</c:v>
                </c:pt>
              </c:strCache>
            </c:strRef>
          </c:cat>
          <c:val>
            <c:numRef>
              <c:f>Totalbudget!$P$36:$P$41</c:f>
              <c:numCache>
                <c:formatCode>#,##0.0</c:formatCode>
                <c:ptCount val="6"/>
                <c:pt idx="0">
                  <c:v>1497.4591869999999</c:v>
                </c:pt>
                <c:pt idx="1">
                  <c:v>1286.600093</c:v>
                </c:pt>
                <c:pt idx="2">
                  <c:v>16.934494999999998</c:v>
                </c:pt>
                <c:pt idx="3">
                  <c:v>66.400000000000006</c:v>
                </c:pt>
                <c:pt idx="4">
                  <c:v>-1.3793010000000041</c:v>
                </c:pt>
                <c:pt idx="5">
                  <c:v>42.05050199999998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86-4C5A-A631-65AC7D303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C155-9CB6-499B-AC57-D300D571700B}" type="datetime1">
              <a:rPr lang="en-GB" smtClean="0"/>
              <a:t>31/03/2023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3291D-E9A4-4836-A1EE-06947928841B}" type="datetime1">
              <a:rPr lang="en-GB" smtClean="0"/>
              <a:t>31/03/2023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da-DK" smtClean="0"/>
              <a:t>31-03-2023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94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u="sng" dirty="0"/>
              <a:t>Regnskab 2022:</a:t>
            </a:r>
            <a:r>
              <a:rPr lang="da-DK" b="1" u="none" dirty="0"/>
              <a:t> </a:t>
            </a:r>
            <a:r>
              <a:rPr lang="da-DK" u="none" dirty="0"/>
              <a:t>Netto 10,5 mio. kr. i </a:t>
            </a:r>
            <a:r>
              <a:rPr lang="da-DK" u="none" dirty="0" err="1"/>
              <a:t>mindreforbrug</a:t>
            </a:r>
            <a:r>
              <a:rPr lang="da-DK" u="none" dirty="0"/>
              <a:t>, heraf merindtægter på knap 50 mio. kr., merudgifter på 39 mio. kr.</a:t>
            </a:r>
          </a:p>
          <a:p>
            <a:endParaRPr lang="da-DK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ØU</a:t>
            </a:r>
            <a:r>
              <a:rPr lang="da-DK" u="none" dirty="0"/>
              <a:t>: </a:t>
            </a:r>
            <a:r>
              <a:rPr lang="da-DK" u="none" dirty="0" err="1"/>
              <a:t>Mindreforbrug</a:t>
            </a:r>
            <a:r>
              <a:rPr lang="da-DK" u="none" dirty="0"/>
              <a:t> på 10,2 mio. kr.  - </a:t>
            </a:r>
            <a:r>
              <a:rPr lang="da-DK" u="none" dirty="0" err="1"/>
              <a:t>Mindreforbrug</a:t>
            </a:r>
            <a:r>
              <a:rPr lang="da-DK" u="none" dirty="0"/>
              <a:t>: Løntilbageholdenhed og barselspulje, IT. Merforbrug energi på </a:t>
            </a:r>
            <a:r>
              <a:rPr lang="da-DK" u="none" dirty="0" err="1"/>
              <a:t>Komm</a:t>
            </a:r>
            <a:r>
              <a:rPr lang="da-DK" u="none" dirty="0"/>
              <a:t>. Ejendomme</a:t>
            </a:r>
            <a:br>
              <a:rPr lang="da-DK" u="none" dirty="0"/>
            </a:br>
            <a:endParaRPr lang="da-DK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Børn og Skole</a:t>
            </a:r>
            <a:r>
              <a:rPr lang="da-DK" b="0" u="none" dirty="0"/>
              <a:t>: Merforbrug 4,6 mio. kr. – Dagtilbud merforbrug 7 mio. kr., Skole og FFO: 1,7 mio. kr. merindtægter (udenbys i specialtilbud), Forebyggelse: 0,8 </a:t>
            </a:r>
            <a:r>
              <a:rPr lang="da-DK" b="0" u="none" dirty="0" err="1"/>
              <a:t>mindreforbrug</a:t>
            </a:r>
            <a:r>
              <a:rPr lang="da-DK" b="0" u="none" dirty="0"/>
              <a:t>.</a:t>
            </a:r>
            <a:br>
              <a:rPr lang="da-DK" b="0" u="none" dirty="0"/>
            </a:br>
            <a:endParaRPr lang="da-DK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Kultur, Fritid og Idræt</a:t>
            </a:r>
            <a:r>
              <a:rPr lang="da-DK" b="0" u="none" dirty="0"/>
              <a:t>: Merindtægter (netto) 4,9 mio. kr. – Kultur: 1,9 mio. kr. merindtægt, Idræt og fritid: </a:t>
            </a:r>
            <a:r>
              <a:rPr lang="da-DK" b="0" u="none" dirty="0" err="1"/>
              <a:t>Mindreforbrug</a:t>
            </a:r>
            <a:r>
              <a:rPr lang="da-DK" b="0" u="none" dirty="0"/>
              <a:t> 1,8 mio. kr., Folkeoplysning: 0,9 mio. kr., Turisme: 0,2 mio. kr.</a:t>
            </a:r>
            <a:br>
              <a:rPr lang="da-DK" b="0" u="none" dirty="0"/>
            </a:br>
            <a:endParaRPr lang="da-DK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Beskæftigelse og Erhverv</a:t>
            </a:r>
            <a:r>
              <a:rPr lang="da-DK" b="0" u="none" dirty="0"/>
              <a:t>: Merindtægter 17,8 mio. kr. – Integration: 3 mio. kr. merindtægt, Kontante Ydelser netto 7,9 mio. kr. (merudgifter 7,5 og merindtægter 15,4 mio. kr.), </a:t>
            </a:r>
            <a:r>
              <a:rPr lang="da-DK" b="0" u="none" dirty="0" err="1"/>
              <a:t>Arbejdsmarkedordn</a:t>
            </a:r>
            <a:r>
              <a:rPr lang="da-DK" b="0" u="none" dirty="0"/>
              <a:t>. 5 mio. kr. (</a:t>
            </a:r>
            <a:r>
              <a:rPr lang="da-DK" b="0" u="none" dirty="0" err="1"/>
              <a:t>mindreforbrug</a:t>
            </a:r>
            <a:r>
              <a:rPr lang="da-DK" b="0" u="none" dirty="0"/>
              <a:t>), Erhverv: 0,2 mio. kr., FØP: 1,7 mio. kr. (</a:t>
            </a:r>
            <a:r>
              <a:rPr lang="da-DK" b="0" u="none" dirty="0" err="1"/>
              <a:t>mindreudgifter</a:t>
            </a:r>
            <a:r>
              <a:rPr lang="da-DK" b="0" u="none" dirty="0"/>
              <a:t>).</a:t>
            </a:r>
            <a:br>
              <a:rPr lang="da-DK" b="0" u="none" dirty="0"/>
            </a:br>
            <a:endParaRPr lang="da-DK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Ældre og Sundhed</a:t>
            </a:r>
            <a:r>
              <a:rPr lang="da-DK" b="0" u="none" dirty="0"/>
              <a:t>: Merudgifter (netto) 9,8 mio. kr. (merudgifter 17,6 mio. kr., merindtægter 7,8 mio. kr.) – Sundhed: Merindtægter 1,3 mio. kr. (ventedage), Ældre: Merudgifter 17,7 mio. kr. (</a:t>
            </a:r>
            <a:r>
              <a:rPr lang="da-DK" b="0" u="none" dirty="0" err="1"/>
              <a:t>vis.timer</a:t>
            </a:r>
            <a:r>
              <a:rPr lang="da-DK" b="0" u="none" dirty="0"/>
              <a:t>, hjemmepleje, plejehjem, køb af pladser(, merindtægter 6,6 mio. kr. (salg af plejeboligpladser).</a:t>
            </a:r>
            <a:br>
              <a:rPr lang="da-DK" b="0" u="none" dirty="0"/>
            </a:br>
            <a:endParaRPr lang="da-DK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Handicap, Social og Psykiatri</a:t>
            </a:r>
            <a:r>
              <a:rPr lang="da-DK" b="0" u="none" dirty="0"/>
              <a:t>: Merudgifter (netto): 9,8 mio. kr. (Merudgifter 23,1 mio. kr., merindtægter 13,3 mio. kr.) – Børn og unge: Merforbrug (netto) på 7,3 mio. kr. (myndighed: 8 mio. kr. merforbrug) – Voksne: Merforbrug (netto) 2,2 mio. kr. (Merforbrug 12,9 mio. kr., merindtægter 10,7 mio. kr.), merudgifter til botilbud, BPA og STU, merindtægter: SDE-refusioner hjemtaget og overført til området. – Boligsocial indsats: merforbrug 0,6 mio. kr. (lejetab </a:t>
            </a:r>
            <a:r>
              <a:rPr lang="da-DK" b="0" u="none" dirty="0" err="1"/>
              <a:t>m.v</a:t>
            </a:r>
            <a:r>
              <a:rPr lang="da-DK" b="0" u="none" dirty="0"/>
              <a:t>), - Øvrige områder: 0,3 mio. kr. </a:t>
            </a:r>
            <a:r>
              <a:rPr lang="da-DK" b="0" u="none" dirty="0" err="1"/>
              <a:t>mindreudgifter</a:t>
            </a:r>
            <a:r>
              <a:rPr lang="da-DK" b="0" u="none" dirty="0"/>
              <a:t> (sociale forhold: 0,2).</a:t>
            </a:r>
            <a:br>
              <a:rPr lang="da-DK" b="0" u="none" dirty="0"/>
            </a:br>
            <a:endParaRPr lang="da-DK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Natur og Klima</a:t>
            </a:r>
            <a:r>
              <a:rPr lang="da-DK" b="0" u="none" dirty="0"/>
              <a:t>: </a:t>
            </a:r>
            <a:r>
              <a:rPr lang="da-DK" b="0" u="none" dirty="0" err="1"/>
              <a:t>Mindreudgifter</a:t>
            </a:r>
            <a:r>
              <a:rPr lang="da-DK" b="0" u="none" dirty="0"/>
              <a:t> 1,8 mio. kr. (netto) – udgiftstilbageholdenhed og mindre forbrug på brændsel end skønnet.</a:t>
            </a:r>
            <a:br>
              <a:rPr lang="da-DK" b="0" u="none" dirty="0"/>
            </a:br>
            <a:endParaRPr lang="da-DK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u="none" dirty="0"/>
              <a:t>Plan og Byudvikling</a:t>
            </a:r>
            <a:r>
              <a:rPr lang="da-DK" b="0" u="none" dirty="0"/>
              <a:t>: 0,1 mio. kr. </a:t>
            </a:r>
            <a:r>
              <a:rPr lang="da-DK" b="0" u="none" dirty="0" err="1"/>
              <a:t>mindreforbrug</a:t>
            </a:r>
            <a:r>
              <a:rPr lang="da-DK" b="0" u="none" dirty="0"/>
              <a:t>.</a:t>
            </a:r>
            <a:br>
              <a:rPr lang="da-DK" b="0" u="none" dirty="0"/>
            </a:br>
            <a:br>
              <a:rPr lang="da-DK" b="0" u="none" dirty="0"/>
            </a:br>
            <a:endParaRPr lang="da-DK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u="sng" dirty="0"/>
              <a:t>Kassebeholdning</a:t>
            </a:r>
            <a:br>
              <a:rPr lang="da-DK" b="0" u="none" dirty="0"/>
            </a:br>
            <a:br>
              <a:rPr lang="da-DK" u="none" dirty="0"/>
            </a:br>
            <a:r>
              <a:rPr lang="da-DK" u="none" dirty="0"/>
              <a:t>Ultimo 2022: 290 mio. kr.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u="none" dirty="0"/>
              <a:t>Træk på kassen til anlægsoverførsler (38 mio. kr.), brugerfinansierede projekter (25 mio. kr.)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u="none" dirty="0"/>
              <a:t>Kassetræk i 2023 på knap 49 mio. kr. (budgetvedtagelsen 2023).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u="none" dirty="0"/>
              <a:t>Fald i den gennemsnitlige kassebeholdning fra 207 mio. kr. i 2023 til 140 mio. kr. i 2024 og stigning til 187 mio. kr. i 2026.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u="sng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31/03/2023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3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m4c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E03AA1A-E061-46E0-A0B0-791EE9A9CB13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E789A96-6EC3-46AD-9228-96AAE1E63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947032" y="5908804"/>
            <a:ext cx="1615510" cy="502365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844DAE6A-012C-4307-8320-6D9BD0D9D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9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85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26B43"/>
          </p15:clr>
        </p15:guide>
        <p15:guide id="2" orient="horz" pos="1842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C96D14-E7BA-4836-A439-3BC5869DACF5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114CD-897A-46B0-A9D9-3351AFE55FA9}"/>
              </a:ext>
            </a:extLst>
          </p:cNvPr>
          <p:cNvSpPr txBox="1"/>
          <p:nvPr userDrawn="1"/>
        </p:nvSpPr>
        <p:spPr>
          <a:xfrm>
            <a:off x="10395" y="-237841"/>
            <a:ext cx="7985033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  <p:sp>
        <p:nvSpPr>
          <p:cNvPr id="13" name="Billedepladsholder">
            <a:extLst>
              <a:ext uri="{FF2B5EF4-FFF2-40B4-BE49-F238E27FC236}">
                <a16:creationId xmlns:a16="http://schemas.microsoft.com/office/drawing/2014/main" id="{649AB22E-D649-49BA-9454-8E6419ECC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4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930882"/>
            <a:ext cx="3024000" cy="26992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83456" y="2930874"/>
            <a:ext cx="3024000" cy="269920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4F38662-B2A0-40D9-88F7-79E3914812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86913" y="2930882"/>
            <a:ext cx="3024000" cy="26984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0CF4-635E-4913-B8C9-E24AADFEC70C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390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 userDrawn="1">
          <p15:clr>
            <a:srgbClr val="F26B43"/>
          </p15:clr>
        </p15:guide>
        <p15:guide id="2" pos="2586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5094" userDrawn="1">
          <p15:clr>
            <a:srgbClr val="F26B43"/>
          </p15:clr>
        </p15:guide>
        <p15:guide id="5" orient="horz" pos="1845" userDrawn="1">
          <p15:clr>
            <a:srgbClr val="F26B43"/>
          </p15:clr>
        </p15:guide>
        <p15:guide id="6" orient="horz" pos="159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Titel og 1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759C3-7F22-4CFF-B3C3-ECEEB068CCFE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8D961-7B2C-4465-A2BB-2B595E2F01E2}"/>
              </a:ext>
            </a:extLst>
          </p:cNvPr>
          <p:cNvSpPr txBox="1"/>
          <p:nvPr userDrawn="1"/>
        </p:nvSpPr>
        <p:spPr>
          <a:xfrm>
            <a:off x="10395" y="-237841"/>
            <a:ext cx="7762009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  <p:sp>
        <p:nvSpPr>
          <p:cNvPr id="7" name="Billedepladsholder">
            <a:extLst>
              <a:ext uri="{FF2B5EF4-FFF2-40B4-BE49-F238E27FC236}">
                <a16:creationId xmlns:a16="http://schemas.microsoft.com/office/drawing/2014/main" id="{0BAB93EC-C178-4AAB-92EC-63A0BA67B3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4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434774-8FF1-4896-800B-8BA189F6B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5" y="2660073"/>
            <a:ext cx="10031999" cy="729262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666FB-6277-4B54-B606-F5C439C348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4" y="3793320"/>
            <a:ext cx="10031999" cy="1835956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D5F2A-D1FA-4CF9-943C-ACB5DA643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2BB0-6463-4A05-8E15-FCAE95214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47EA-787A-425B-B43B-FA402FE70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529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orient="horz" pos="2140" userDrawn="1">
          <p15:clr>
            <a:srgbClr val="F26B43"/>
          </p15:clr>
        </p15:guide>
        <p15:guide id="3" orient="horz" pos="1674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7272EE-2D76-4C34-A874-A41591C20F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" y="0"/>
            <a:ext cx="4105275" cy="6858000"/>
          </a:xfrm>
          <a:custGeom>
            <a:avLst/>
            <a:gdLst>
              <a:gd name="connsiteX0" fmla="*/ 0 w 4105275"/>
              <a:gd name="connsiteY0" fmla="*/ 0 h 6858000"/>
              <a:gd name="connsiteX1" fmla="*/ 4105275 w 4105275"/>
              <a:gd name="connsiteY1" fmla="*/ 0 h 6858000"/>
              <a:gd name="connsiteX2" fmla="*/ 4105275 w 4105275"/>
              <a:gd name="connsiteY2" fmla="*/ 6339652 h 6858000"/>
              <a:gd name="connsiteX3" fmla="*/ 4088356 w 4105275"/>
              <a:gd name="connsiteY3" fmla="*/ 6336704 h 6858000"/>
              <a:gd name="connsiteX4" fmla="*/ 3162541 w 4105275"/>
              <a:gd name="connsiteY4" fmla="*/ 6178377 h 6858000"/>
              <a:gd name="connsiteX5" fmla="*/ 2837421 w 4105275"/>
              <a:gd name="connsiteY5" fmla="*/ 6123344 h 6858000"/>
              <a:gd name="connsiteX6" fmla="*/ 2828108 w 4105275"/>
              <a:gd name="connsiteY6" fmla="*/ 6121778 h 6858000"/>
              <a:gd name="connsiteX7" fmla="*/ 1221304 w 4105275"/>
              <a:gd name="connsiteY7" fmla="*/ 5889453 h 6858000"/>
              <a:gd name="connsiteX8" fmla="*/ 834 w 4105275"/>
              <a:gd name="connsiteY8" fmla="*/ 5970140 h 6858000"/>
              <a:gd name="connsiteX9" fmla="*/ 834 w 4105275"/>
              <a:gd name="connsiteY9" fmla="*/ 5983263 h 6858000"/>
              <a:gd name="connsiteX10" fmla="*/ 801527 w 4105275"/>
              <a:gd name="connsiteY10" fmla="*/ 5883949 h 6858000"/>
              <a:gd name="connsiteX11" fmla="*/ 1219102 w 4105275"/>
              <a:gd name="connsiteY11" fmla="*/ 5901856 h 6858000"/>
              <a:gd name="connsiteX12" fmla="*/ 2825864 w 4105275"/>
              <a:gd name="connsiteY12" fmla="*/ 6134054 h 6858000"/>
              <a:gd name="connsiteX13" fmla="*/ 3160298 w 4105275"/>
              <a:gd name="connsiteY13" fmla="*/ 6190781 h 6858000"/>
              <a:gd name="connsiteX14" fmla="*/ 4082017 w 4105275"/>
              <a:gd name="connsiteY14" fmla="*/ 6348335 h 6858000"/>
              <a:gd name="connsiteX15" fmla="*/ 4105275 w 4105275"/>
              <a:gd name="connsiteY15" fmla="*/ 6352388 h 6858000"/>
              <a:gd name="connsiteX16" fmla="*/ 4105275 w 4105275"/>
              <a:gd name="connsiteY16" fmla="*/ 6858000 h 6858000"/>
              <a:gd name="connsiteX17" fmla="*/ 0 w 4105275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05275" h="6858000">
                <a:moveTo>
                  <a:pt x="0" y="0"/>
                </a:moveTo>
                <a:lnTo>
                  <a:pt x="4105275" y="0"/>
                </a:lnTo>
                <a:lnTo>
                  <a:pt x="4105275" y="6339652"/>
                </a:lnTo>
                <a:lnTo>
                  <a:pt x="4088356" y="6336704"/>
                </a:lnTo>
                <a:cubicBezTo>
                  <a:pt x="3798356" y="6286412"/>
                  <a:pt x="3490159" y="6233517"/>
                  <a:pt x="3162541" y="6178377"/>
                </a:cubicBezTo>
                <a:cubicBezTo>
                  <a:pt x="3051148" y="6159638"/>
                  <a:pt x="2942775" y="6141293"/>
                  <a:pt x="2837421" y="6123344"/>
                </a:cubicBezTo>
                <a:lnTo>
                  <a:pt x="2828108" y="6121778"/>
                </a:lnTo>
                <a:cubicBezTo>
                  <a:pt x="2212581" y="6017003"/>
                  <a:pt x="1680874" y="5926537"/>
                  <a:pt x="1221304" y="5889453"/>
                </a:cubicBezTo>
                <a:cubicBezTo>
                  <a:pt x="727570" y="5849659"/>
                  <a:pt x="340262" y="5875144"/>
                  <a:pt x="834" y="5970140"/>
                </a:cubicBezTo>
                <a:lnTo>
                  <a:pt x="834" y="5983263"/>
                </a:lnTo>
                <a:cubicBezTo>
                  <a:pt x="237901" y="5916419"/>
                  <a:pt x="497912" y="5883949"/>
                  <a:pt x="801527" y="5883949"/>
                </a:cubicBezTo>
                <a:cubicBezTo>
                  <a:pt x="932125" y="5883949"/>
                  <a:pt x="1070767" y="5889961"/>
                  <a:pt x="1219102" y="5901856"/>
                </a:cubicBezTo>
                <a:cubicBezTo>
                  <a:pt x="1678589" y="5938813"/>
                  <a:pt x="2210253" y="6029280"/>
                  <a:pt x="2825864" y="6134054"/>
                </a:cubicBezTo>
                <a:cubicBezTo>
                  <a:pt x="2933899" y="6152484"/>
                  <a:pt x="3045377" y="6171392"/>
                  <a:pt x="3160298" y="6190781"/>
                </a:cubicBezTo>
                <a:cubicBezTo>
                  <a:pt x="3485609" y="6245412"/>
                  <a:pt x="3792631" y="6298128"/>
                  <a:pt x="4082017" y="6348335"/>
                </a:cubicBezTo>
                <a:lnTo>
                  <a:pt x="4105275" y="6352388"/>
                </a:lnTo>
                <a:lnTo>
                  <a:pt x="41052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108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4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D6D9-7F9D-4461-876A-4F2E2E20D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804" y="1337190"/>
            <a:ext cx="6529200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2800" y="2929274"/>
            <a:ext cx="3024000" cy="27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85600" y="2929274"/>
            <a:ext cx="3024000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2240A-47AC-44E8-AA37-14D69DD79E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801" y="308262"/>
            <a:ext cx="3026088" cy="98342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billedtekst</a:t>
            </a:r>
            <a:endParaRPr lang="da-DK" dirty="0"/>
          </a:p>
          <a:p>
            <a:pPr lvl="1"/>
            <a:r>
              <a:rPr lang="da-DK" noProof="0" dirty="0"/>
              <a:t>2</a:t>
            </a:r>
            <a:endParaRPr lang="da-DK" dirty="0"/>
          </a:p>
          <a:p>
            <a:pPr lvl="2"/>
            <a:r>
              <a:rPr lang="da-DK" noProof="0" dirty="0"/>
              <a:t>3</a:t>
            </a:r>
            <a:endParaRPr lang="da-DK" dirty="0"/>
          </a:p>
          <a:p>
            <a:pPr lvl="3"/>
            <a:r>
              <a:rPr lang="da-DK" noProof="0" dirty="0"/>
              <a:t>4</a:t>
            </a:r>
            <a:endParaRPr lang="da-DK" dirty="0"/>
          </a:p>
          <a:p>
            <a:pPr lvl="4"/>
            <a:r>
              <a:rPr lang="da-DK" noProof="0" dirty="0"/>
              <a:t>5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D2C5-A47E-4877-891D-360A2D9718CF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AD0D3-EB85-4EF9-824F-500F8BA4E4B6}"/>
              </a:ext>
            </a:extLst>
          </p:cNvPr>
          <p:cNvSpPr txBox="1"/>
          <p:nvPr userDrawn="1"/>
        </p:nvSpPr>
        <p:spPr>
          <a:xfrm>
            <a:off x="4578354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40ADB-9976-400A-B907-3FAE68756053}"/>
              </a:ext>
            </a:extLst>
          </p:cNvPr>
          <p:cNvSpPr txBox="1"/>
          <p:nvPr userDrawn="1"/>
        </p:nvSpPr>
        <p:spPr>
          <a:xfrm>
            <a:off x="10391" y="-237841"/>
            <a:ext cx="769510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</p:spTree>
    <p:extLst>
      <p:ext uri="{BB962C8B-B14F-4D97-AF65-F5344CB8AC3E}">
        <p14:creationId xmlns:p14="http://schemas.microsoft.com/office/powerpoint/2010/main" val="2577330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 userDrawn="1">
          <p15:clr>
            <a:srgbClr val="F26B43"/>
          </p15:clr>
        </p15:guide>
        <p15:guide id="2" pos="2586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5094" userDrawn="1">
          <p15:clr>
            <a:srgbClr val="F26B43"/>
          </p15:clr>
        </p15:guide>
        <p15:guide id="5" orient="horz" pos="1597" userDrawn="1">
          <p15:clr>
            <a:srgbClr val="F26B43"/>
          </p15:clr>
        </p15:guide>
        <p15:guide id="6" orient="horz" pos="1842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291E90-691B-4D4F-8183-182A892F5AC6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5" y="766002"/>
            <a:ext cx="10031999" cy="70121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4" y="1467215"/>
            <a:ext cx="10031999" cy="4162871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5" userDrawn="1">
          <p15:clr>
            <a:srgbClr val="F26B43"/>
          </p15:clr>
        </p15:guide>
        <p15:guide id="2" orient="horz" pos="480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(venstre)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6240466" y="0"/>
            <a:ext cx="5952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5" name="Bølge">
            <a:extLst>
              <a:ext uri="{FF2B5EF4-FFF2-40B4-BE49-F238E27FC236}">
                <a16:creationId xmlns:a16="http://schemas.microsoft.com/office/drawing/2014/main" id="{D452460B-30A0-4BD0-BD50-149F20DB2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53107D-E008-40E6-AF6D-9C9EE3E944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6240463" cy="6858000"/>
          </a:xfrm>
          <a:custGeom>
            <a:avLst/>
            <a:gdLst>
              <a:gd name="connsiteX0" fmla="*/ 0 w 6240463"/>
              <a:gd name="connsiteY0" fmla="*/ 0 h 6858000"/>
              <a:gd name="connsiteX1" fmla="*/ 6240463 w 6240463"/>
              <a:gd name="connsiteY1" fmla="*/ 0 h 6858000"/>
              <a:gd name="connsiteX2" fmla="*/ 6240463 w 6240463"/>
              <a:gd name="connsiteY2" fmla="*/ 6709058 h 6858000"/>
              <a:gd name="connsiteX3" fmla="*/ 6193175 w 6240463"/>
              <a:gd name="connsiteY3" fmla="*/ 6701400 h 6858000"/>
              <a:gd name="connsiteX4" fmla="*/ 4904982 w 6240463"/>
              <a:gd name="connsiteY4" fmla="*/ 6479410 h 6858000"/>
              <a:gd name="connsiteX5" fmla="*/ 3162542 w 6240463"/>
              <a:gd name="connsiteY5" fmla="*/ 6178377 h 6858000"/>
              <a:gd name="connsiteX6" fmla="*/ 2837422 w 6240463"/>
              <a:gd name="connsiteY6" fmla="*/ 6123344 h 6858000"/>
              <a:gd name="connsiteX7" fmla="*/ 2828109 w 6240463"/>
              <a:gd name="connsiteY7" fmla="*/ 6121778 h 6858000"/>
              <a:gd name="connsiteX8" fmla="*/ 1221305 w 6240463"/>
              <a:gd name="connsiteY8" fmla="*/ 5889453 h 6858000"/>
              <a:gd name="connsiteX9" fmla="*/ 835 w 6240463"/>
              <a:gd name="connsiteY9" fmla="*/ 5970140 h 6858000"/>
              <a:gd name="connsiteX10" fmla="*/ 835 w 6240463"/>
              <a:gd name="connsiteY10" fmla="*/ 5983263 h 6858000"/>
              <a:gd name="connsiteX11" fmla="*/ 801528 w 6240463"/>
              <a:gd name="connsiteY11" fmla="*/ 5883949 h 6858000"/>
              <a:gd name="connsiteX12" fmla="*/ 1219103 w 6240463"/>
              <a:gd name="connsiteY12" fmla="*/ 5901856 h 6858000"/>
              <a:gd name="connsiteX13" fmla="*/ 2825865 w 6240463"/>
              <a:gd name="connsiteY13" fmla="*/ 6134054 h 6858000"/>
              <a:gd name="connsiteX14" fmla="*/ 3160299 w 6240463"/>
              <a:gd name="connsiteY14" fmla="*/ 6190781 h 6858000"/>
              <a:gd name="connsiteX15" fmla="*/ 4897913 w 6240463"/>
              <a:gd name="connsiteY15" fmla="*/ 6490840 h 6858000"/>
              <a:gd name="connsiteX16" fmla="*/ 4902612 w 6240463"/>
              <a:gd name="connsiteY16" fmla="*/ 6491686 h 6858000"/>
              <a:gd name="connsiteX17" fmla="*/ 6133967 w 6240463"/>
              <a:gd name="connsiteY17" fmla="*/ 6704316 h 6858000"/>
              <a:gd name="connsiteX18" fmla="*/ 6240463 w 6240463"/>
              <a:gd name="connsiteY18" fmla="*/ 6721718 h 6858000"/>
              <a:gd name="connsiteX19" fmla="*/ 6240463 w 6240463"/>
              <a:gd name="connsiteY19" fmla="*/ 6858000 h 6858000"/>
              <a:gd name="connsiteX20" fmla="*/ 0 w 6240463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40463" h="6858000">
                <a:moveTo>
                  <a:pt x="0" y="0"/>
                </a:moveTo>
                <a:lnTo>
                  <a:pt x="6240463" y="0"/>
                </a:lnTo>
                <a:lnTo>
                  <a:pt x="6240463" y="6709058"/>
                </a:lnTo>
                <a:lnTo>
                  <a:pt x="6193175" y="6701400"/>
                </a:lnTo>
                <a:cubicBezTo>
                  <a:pt x="5806810" y="6637620"/>
                  <a:pt x="5380513" y="6562828"/>
                  <a:pt x="4904982" y="6479410"/>
                </a:cubicBezTo>
                <a:cubicBezTo>
                  <a:pt x="4395331" y="6389959"/>
                  <a:pt x="3817778" y="6288656"/>
                  <a:pt x="3162542" y="6178377"/>
                </a:cubicBezTo>
                <a:cubicBezTo>
                  <a:pt x="3051151" y="6159637"/>
                  <a:pt x="2942777" y="6141293"/>
                  <a:pt x="2837422" y="6123344"/>
                </a:cubicBezTo>
                <a:lnTo>
                  <a:pt x="2828109" y="6121778"/>
                </a:lnTo>
                <a:cubicBezTo>
                  <a:pt x="2212582" y="6017003"/>
                  <a:pt x="1680875" y="5926537"/>
                  <a:pt x="1221305" y="5889453"/>
                </a:cubicBezTo>
                <a:cubicBezTo>
                  <a:pt x="727571" y="5849659"/>
                  <a:pt x="340263" y="5875144"/>
                  <a:pt x="835" y="5970140"/>
                </a:cubicBezTo>
                <a:lnTo>
                  <a:pt x="835" y="5983263"/>
                </a:lnTo>
                <a:cubicBezTo>
                  <a:pt x="237902" y="5916419"/>
                  <a:pt x="497913" y="5883949"/>
                  <a:pt x="801528" y="5883949"/>
                </a:cubicBezTo>
                <a:cubicBezTo>
                  <a:pt x="932126" y="5883949"/>
                  <a:pt x="1070768" y="5889961"/>
                  <a:pt x="1219103" y="5901856"/>
                </a:cubicBezTo>
                <a:cubicBezTo>
                  <a:pt x="1678590" y="5938813"/>
                  <a:pt x="2210254" y="6029280"/>
                  <a:pt x="2825865" y="6134054"/>
                </a:cubicBezTo>
                <a:cubicBezTo>
                  <a:pt x="2933900" y="6152482"/>
                  <a:pt x="3045376" y="6171392"/>
                  <a:pt x="3160299" y="6190781"/>
                </a:cubicBezTo>
                <a:cubicBezTo>
                  <a:pt x="3810920" y="6300043"/>
                  <a:pt x="4388389" y="6401643"/>
                  <a:pt x="4897913" y="6490840"/>
                </a:cubicBezTo>
                <a:lnTo>
                  <a:pt x="4902612" y="6491686"/>
                </a:lnTo>
                <a:cubicBezTo>
                  <a:pt x="5357293" y="6571464"/>
                  <a:pt x="5764201" y="6642859"/>
                  <a:pt x="6133967" y="6704316"/>
                </a:cubicBezTo>
                <a:lnTo>
                  <a:pt x="6240463" y="6721718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4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5129" y="1433513"/>
            <a:ext cx="4395788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A2BBC-EA22-4F87-B6BE-8065DE374F4D}"/>
              </a:ext>
            </a:extLst>
          </p:cNvPr>
          <p:cNvSpPr txBox="1"/>
          <p:nvPr userDrawn="1"/>
        </p:nvSpPr>
        <p:spPr>
          <a:xfrm>
            <a:off x="6240466" y="6904800"/>
            <a:ext cx="59515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9BE6D-9CFC-41F4-A1AB-6BD295890A59}"/>
              </a:ext>
            </a:extLst>
          </p:cNvPr>
          <p:cNvSpPr txBox="1"/>
          <p:nvPr userDrawn="1"/>
        </p:nvSpPr>
        <p:spPr>
          <a:xfrm>
            <a:off x="10395" y="-237841"/>
            <a:ext cx="781776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</p:spTree>
    <p:extLst>
      <p:ext uri="{BB962C8B-B14F-4D97-AF65-F5344CB8AC3E}">
        <p14:creationId xmlns:p14="http://schemas.microsoft.com/office/powerpoint/2010/main" val="124948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423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2" name="Bølge">
            <a:extLst>
              <a:ext uri="{FF2B5EF4-FFF2-40B4-BE49-F238E27FC236}">
                <a16:creationId xmlns:a16="http://schemas.microsoft.com/office/drawing/2014/main" id="{E016D23C-A3E5-4A5C-9873-A475F293B7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19600" y="0"/>
            <a:ext cx="7772400" cy="5200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4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9505" y="1433513"/>
            <a:ext cx="2863661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0C610-B8C0-478C-B886-DB998BD5AD00}"/>
              </a:ext>
            </a:extLst>
          </p:cNvPr>
          <p:cNvSpPr txBox="1"/>
          <p:nvPr userDrawn="1"/>
        </p:nvSpPr>
        <p:spPr>
          <a:xfrm>
            <a:off x="4419601" y="-237841"/>
            <a:ext cx="7733784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E52F0-8128-4E4F-AA06-50D8F0CA6246}"/>
              </a:ext>
            </a:extLst>
          </p:cNvPr>
          <p:cNvSpPr txBox="1"/>
          <p:nvPr userDrawn="1"/>
        </p:nvSpPr>
        <p:spPr>
          <a:xfrm>
            <a:off x="11151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</p:spTree>
    <p:extLst>
      <p:ext uri="{BB962C8B-B14F-4D97-AF65-F5344CB8AC3E}">
        <p14:creationId xmlns:p14="http://schemas.microsoft.com/office/powerpoint/2010/main" val="20542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2484" userDrawn="1">
          <p15:clr>
            <a:srgbClr val="F26B43"/>
          </p15:clr>
        </p15:guide>
        <p15:guide id="3" pos="2784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-ø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0C6ABB3-2D6D-4067-A145-983686DFA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4" name="Bølge">
            <a:extLst>
              <a:ext uri="{FF2B5EF4-FFF2-40B4-BE49-F238E27FC236}">
                <a16:creationId xmlns:a16="http://schemas.microsoft.com/office/drawing/2014/main" id="{AA30B32F-DCE9-4831-B411-994E68F1E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1" name="Picture Placeholder top">
            <a:extLst>
              <a:ext uri="{FF2B5EF4-FFF2-40B4-BE49-F238E27FC236}">
                <a16:creationId xmlns:a16="http://schemas.microsoft.com/office/drawing/2014/main" id="{F0569BB0-532C-4FA4-A781-E15CBDB9D0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6400" y="0"/>
            <a:ext cx="3600000" cy="27432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8" b="0" i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12" name="Picture Placeholder bund">
            <a:extLst>
              <a:ext uri="{FF2B5EF4-FFF2-40B4-BE49-F238E27FC236}">
                <a16:creationId xmlns:a16="http://schemas.microsoft.com/office/drawing/2014/main" id="{72554AE4-F732-4B8B-84E8-ED71E58B883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16800" y="4374000"/>
            <a:ext cx="4269600" cy="24840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9" name="Text Placeholder venstre">
            <a:extLst>
              <a:ext uri="{FF2B5EF4-FFF2-40B4-BE49-F238E27FC236}">
                <a16:creationId xmlns:a16="http://schemas.microsoft.com/office/drawing/2014/main" id="{47F336ED-EABD-48B7-9273-7D90232C0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2943640"/>
            <a:ext cx="6206400" cy="1430365"/>
          </a:xfrm>
          <a:solidFill>
            <a:srgbClr val="FEF2E2"/>
          </a:solidFill>
        </p:spPr>
        <p:txBody>
          <a:bodyPr lIns="360000" tIns="360000" rIns="360000" bIns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98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lnSpc>
                <a:spcPct val="106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398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398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398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  <p:sp>
        <p:nvSpPr>
          <p:cNvPr id="10" name="Text Placeholder højre">
            <a:extLst>
              <a:ext uri="{FF2B5EF4-FFF2-40B4-BE49-F238E27FC236}">
                <a16:creationId xmlns:a16="http://schemas.microsoft.com/office/drawing/2014/main" id="{5F2F4632-FA93-4073-8AB4-69B28A3860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6400" y="2743200"/>
            <a:ext cx="4906800" cy="142869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0000" tIns="360000" rIns="360000" bIns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98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98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3FA5F-BBA5-4997-8429-358B4B51F583}"/>
              </a:ext>
            </a:extLst>
          </p:cNvPr>
          <p:cNvSpPr txBox="1"/>
          <p:nvPr userDrawn="1"/>
        </p:nvSpPr>
        <p:spPr>
          <a:xfrm>
            <a:off x="19665" y="-607173"/>
            <a:ext cx="4552336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Nyt tekst niveau - Klik ENTER, Nyt underpunkt: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244E7-6899-4AEC-8CE5-4E82EB0AA5A7}"/>
              </a:ext>
            </a:extLst>
          </p:cNvPr>
          <p:cNvSpPr txBox="1"/>
          <p:nvPr userDrawn="1"/>
        </p:nvSpPr>
        <p:spPr>
          <a:xfrm>
            <a:off x="7285899" y="6904800"/>
            <a:ext cx="486748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b="0" noProof="0" dirty="0"/>
              <a:t>Hvis tekstboksen er større end den tekst du har skrevet, så stil dig efter sidste ord og lav et mellemrum på dit tastatur, så tilpasser boksen sig teksten.</a:t>
            </a:r>
            <a:endParaRPr lang="da-DK" sz="17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DB2AC-541B-4291-8AD4-1ECD45D2B5B8}"/>
              </a:ext>
            </a:extLst>
          </p:cNvPr>
          <p:cNvSpPr txBox="1"/>
          <p:nvPr userDrawn="1"/>
        </p:nvSpPr>
        <p:spPr>
          <a:xfrm>
            <a:off x="7120597" y="-422507"/>
            <a:ext cx="3931614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</p:spTree>
    <p:extLst>
      <p:ext uri="{BB962C8B-B14F-4D97-AF65-F5344CB8AC3E}">
        <p14:creationId xmlns:p14="http://schemas.microsoft.com/office/powerpoint/2010/main" val="167940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6D4B3-03CA-400D-A965-E0E58BC924F7}"/>
              </a:ext>
            </a:extLst>
          </p:cNvPr>
          <p:cNvSpPr txBox="1"/>
          <p:nvPr userDrawn="1"/>
        </p:nvSpPr>
        <p:spPr>
          <a:xfrm>
            <a:off x="19664" y="-422507"/>
            <a:ext cx="1130633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Marker rammen for at indsætte mørkt billede via Stifinder, eller marker rammen og vælg billede via Templafy-kolonnen til højre</a:t>
            </a:r>
            <a:endParaRPr lang="da-DK" sz="1796" dirty="0"/>
          </a:p>
          <a:p>
            <a:r>
              <a:rPr lang="da-DK" sz="1198" noProof="0" dirty="0"/>
              <a:t>Højre klik på billedet og vælg ” Placer Bagerst” for at få transparant lag foran billede, hvis du ønsker det foran billedet.</a:t>
            </a:r>
            <a:endParaRPr lang="da-DK" sz="1796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sp>
        <p:nvSpPr>
          <p:cNvPr id="16" name="Text Placeholder overlay">
            <a:extLst>
              <a:ext uri="{FF2B5EF4-FFF2-40B4-BE49-F238E27FC236}">
                <a16:creationId xmlns:a16="http://schemas.microsoft.com/office/drawing/2014/main" id="{E3286507-0FD1-4EEF-B779-E5AF19FA2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3200" cy="6858000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icture Placeholder hel">
            <a:extLst>
              <a:ext uri="{FF2B5EF4-FFF2-40B4-BE49-F238E27FC236}">
                <a16:creationId xmlns:a16="http://schemas.microsoft.com/office/drawing/2014/main" id="{FCD36E60-F456-4FE7-B2BD-9E69397BC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72000" tIns="72000" rIns="72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398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</a:p>
          <a:p>
            <a:r>
              <a:rPr lang="da-DK" dirty="0"/>
              <a:t>Højre klik på billedet og vælg ”Placer Bagerst” for at få transparant lag foran billede, hvis du ønsker det foran billedet.</a:t>
            </a:r>
          </a:p>
        </p:txBody>
      </p:sp>
      <p:sp>
        <p:nvSpPr>
          <p:cNvPr id="14" name="Text Placeholder bølge">
            <a:extLst>
              <a:ext uri="{FF2B5EF4-FFF2-40B4-BE49-F238E27FC236}">
                <a16:creationId xmlns:a16="http://schemas.microsoft.com/office/drawing/2014/main" id="{F4DA0F76-58E9-4C42-A925-C53B807A4A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871600"/>
            <a:ext cx="12193200" cy="986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C34CD04A-C4F3-4B5D-B22E-A946997AF9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94435" y="6322512"/>
            <a:ext cx="1065600" cy="331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citat">
            <a:extLst>
              <a:ext uri="{FF2B5EF4-FFF2-40B4-BE49-F238E27FC236}">
                <a16:creationId xmlns:a16="http://schemas.microsoft.com/office/drawing/2014/main" id="{522A2313-D711-4DB7-A4EF-4CF3811A1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1079998" y="688256"/>
            <a:ext cx="1134000" cy="986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26801-52E0-4B33-970E-B1B5E93CF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1927123"/>
            <a:ext cx="8535946" cy="3702152"/>
          </a:xfrm>
        </p:spPr>
        <p:txBody>
          <a:bodyPr anchor="t" anchorCtr="0"/>
          <a:lstStyle>
            <a:lvl1pPr>
              <a:defRPr sz="3992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da-DK" dirty="0"/>
              <a:t>Klik for at tilføje citat </a:t>
            </a:r>
          </a:p>
        </p:txBody>
      </p:sp>
    </p:spTree>
    <p:extLst>
      <p:ext uri="{BB962C8B-B14F-4D97-AF65-F5344CB8AC3E}">
        <p14:creationId xmlns:p14="http://schemas.microsoft.com/office/powerpoint/2010/main" val="407901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DCD343-89F9-4570-95EB-5831DF1E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FAA14A-D799-44F6-BC50-78859870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494A6B-8303-4ED6-9241-B9F7196E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 userDrawn="1">
          <p15:clr>
            <a:srgbClr val="F26B43"/>
          </p15:clr>
        </p15:guide>
        <p15:guide id="2" orient="horz" pos="840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F5E998-A737-4D56-A9C5-D9911C765940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Marker rammen for at indsætte lyst billede via Stifinder, eller marker rammen og vælg billede via Templafy-kolonnen til højre</a:t>
            </a:r>
            <a:endParaRPr lang="da-DK" sz="1796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2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B6ED56-D13D-43D7-A5DF-9652F88DE9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4" b="0"/>
            </a:lvl1pPr>
          </a:lstStyle>
          <a:p>
            <a:r>
              <a:rPr lang="da-DK" dirty="0"/>
              <a:t>Marker rammen for at indsætte lyst billede via Stifinder, eller marker rammen og vælg billede via Templafy-kolonnen til højre</a:t>
            </a:r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9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8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1" b="1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45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arve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C65BE1C5-CE45-4E94-BFD0-1EDABEE3D76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E75B8AFD-EE2A-41AF-8D84-ED28EB2DA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7" name="Bølge">
            <a:extLst>
              <a:ext uri="{FF2B5EF4-FFF2-40B4-BE49-F238E27FC236}">
                <a16:creationId xmlns:a16="http://schemas.microsoft.com/office/drawing/2014/main" id="{059A12B7-8E17-41A8-8409-2847EC084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1484283"/>
            <a:ext cx="2772000" cy="41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5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4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594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sz="897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897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897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endParaRPr lang="da-DK" sz="1796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5659" y="2843993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59" y="2236255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5950" y="1590113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7225945" y="3186757"/>
            <a:ext cx="496606" cy="172842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23"/>
            <a:ext cx="749694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1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 sz="1796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25945" y="2338990"/>
            <a:ext cx="475428" cy="176762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A78DD7B8-E0C6-4211-AF50-31D29F43B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68056" y="1484283"/>
            <a:ext cx="2772000" cy="38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538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2993" rtl="0" eaLnBrk="1" fontAlgn="auto" latinLnBrk="0" hangingPunct="1">
              <a:lnSpc>
                <a:spcPct val="100000"/>
              </a:lnSpc>
              <a:spcBef>
                <a:spcPts val="896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592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1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896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898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898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 sz="1796" dirty="0"/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8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6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Vælg billedepladsholder, ved at klikke på rammen (helt ude i kanten)</a:t>
            </a:r>
            <a:endParaRPr lang="da-DK" sz="1796" dirty="0"/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8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da-DK" altLang="da-DK" sz="898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</a:t>
            </a:r>
            <a:r>
              <a:rPr lang="da-DK" altLang="da-DK" sz="898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898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98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 og vælg billede</a:t>
            </a:r>
            <a:br>
              <a:rPr lang="da-DK" altLang="da-DK" sz="898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898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8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  <a:endParaRPr lang="da-DK" sz="1796" dirty="0"/>
          </a:p>
          <a:p>
            <a:pPr eaLnBrk="1" hangingPunct="1">
              <a:spcAft>
                <a:spcPts val="598"/>
              </a:spcAft>
              <a:defRPr/>
            </a:pP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søge efter billede </a:t>
            </a:r>
            <a:b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8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8"/>
              </a:spcAft>
              <a:defRPr/>
            </a:pPr>
            <a:r>
              <a:rPr 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 sz="1796" dirty="0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89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 sz="1796" dirty="0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89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 sz="1796" dirty="0"/>
          </a:p>
          <a:p>
            <a:pPr eaLnBrk="1" hangingPunct="1">
              <a:spcAft>
                <a:spcPts val="450"/>
              </a:spcAft>
              <a:defRPr/>
            </a:pPr>
            <a:br>
              <a:rPr lang="da-DK" altLang="da-DK" sz="89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89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89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 sz="1796" dirty="0"/>
          </a:p>
        </p:txBody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id="{B5C2FDF7-C905-4456-8898-DAAB54CDD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10816212" y="3395925"/>
            <a:ext cx="341204" cy="321707"/>
          </a:xfrm>
          <a:prstGeom prst="rect">
            <a:avLst/>
          </a:prstGeom>
        </p:spPr>
      </p:pic>
      <p:pic>
        <p:nvPicPr>
          <p:cNvPr id="24" name="Billede 38">
            <a:extLst>
              <a:ext uri="{FF2B5EF4-FFF2-40B4-BE49-F238E27FC236}">
                <a16:creationId xmlns:a16="http://schemas.microsoft.com/office/drawing/2014/main" id="{7005C378-9BAE-40AD-A291-1876E6DBC7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16212" y="4241703"/>
            <a:ext cx="366042" cy="480431"/>
          </a:xfrm>
          <a:prstGeom prst="rect">
            <a:avLst/>
          </a:prstGeom>
        </p:spPr>
      </p:pic>
      <p:pic>
        <p:nvPicPr>
          <p:cNvPr id="25" name="Billede 26">
            <a:extLst>
              <a:ext uri="{FF2B5EF4-FFF2-40B4-BE49-F238E27FC236}">
                <a16:creationId xmlns:a16="http://schemas.microsoft.com/office/drawing/2014/main" id="{B064EB3A-46DA-4C6A-B3EA-283413DE56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6216" y="1903270"/>
            <a:ext cx="305786" cy="365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37AA43-A3DA-4022-9F42-142B68351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0259"/>
          <a:stretch/>
        </p:blipFill>
        <p:spPr>
          <a:xfrm>
            <a:off x="10722167" y="2654523"/>
            <a:ext cx="554132" cy="501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AB8F97-A892-45C5-A57F-96C5AFD73F9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1109" y="3395933"/>
            <a:ext cx="2109062" cy="2272441"/>
          </a:xfrm>
          <a:prstGeom prst="rect">
            <a:avLst/>
          </a:prstGeom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B66122F8-E7F5-4EDF-A8C8-888857914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7451" y="1484291"/>
            <a:ext cx="2772000" cy="22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5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4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897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897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897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897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7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 sz="1796" dirty="0"/>
          </a:p>
          <a:p>
            <a:pPr marL="0" marR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da-DK" sz="1796" dirty="0"/>
          </a:p>
          <a:p>
            <a:pPr marL="0" marR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897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B66B8-DC0E-4339-A241-D2AFFC4E341B}"/>
              </a:ext>
            </a:extLst>
          </p:cNvPr>
          <p:cNvGrpSpPr/>
          <p:nvPr userDrawn="1"/>
        </p:nvGrpSpPr>
        <p:grpSpPr>
          <a:xfrm>
            <a:off x="4637498" y="3715987"/>
            <a:ext cx="3063879" cy="784207"/>
            <a:chOff x="4637494" y="3715983"/>
            <a:chExt cx="3063879" cy="7842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9767CC9-59E8-479A-97F8-34F76520214B}"/>
                </a:ext>
              </a:extLst>
            </p:cNvPr>
            <p:cNvGrpSpPr/>
            <p:nvPr userDrawn="1"/>
          </p:nvGrpSpPr>
          <p:grpSpPr>
            <a:xfrm>
              <a:off x="4637494" y="3715983"/>
              <a:ext cx="3063879" cy="784207"/>
              <a:chOff x="4637494" y="3715983"/>
              <a:chExt cx="3063879" cy="78420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343EB5E2-3E17-419A-AA54-EE707DE3B89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494" y="3715983"/>
                <a:ext cx="3063879" cy="784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Billede 35">
                <a:extLst>
                  <a:ext uri="{FF2B5EF4-FFF2-40B4-BE49-F238E27FC236}">
                    <a16:creationId xmlns:a16="http://schemas.microsoft.com/office/drawing/2014/main" id="{C02DE431-F381-4422-BBE6-BF10981692E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32343" t="24544" r="24937" b="23159"/>
              <a:stretch/>
            </p:blipFill>
            <p:spPr>
              <a:xfrm>
                <a:off x="5497619" y="4100225"/>
                <a:ext cx="210369" cy="8691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6D3B74-E134-4D65-9981-C30BCEB5C2AD}"/>
                </a:ext>
              </a:extLst>
            </p:cNvPr>
            <p:cNvSpPr/>
            <p:nvPr userDrawn="1"/>
          </p:nvSpPr>
          <p:spPr>
            <a:xfrm>
              <a:off x="5347640" y="3928006"/>
              <a:ext cx="455420" cy="268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596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906632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4800" y="1484285"/>
            <a:ext cx="2772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5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sz="1594" dirty="0">
                <a:latin typeface="+mn-lt"/>
                <a:cs typeface="Arial" panose="020B0604020202020204" pitchFamily="34" charset="0"/>
              </a:rPr>
              <a:t>SLIDES &amp; SLIDE ELEMENTS</a:t>
            </a:r>
            <a:br>
              <a:rPr lang="da-DK" sz="1594" dirty="0">
                <a:latin typeface="+mn-lt"/>
                <a:cs typeface="Arial" panose="020B0604020202020204" pitchFamily="34" charset="0"/>
              </a:rPr>
            </a:br>
            <a:r>
              <a:rPr lang="da-DK" sz="898" b="1" dirty="0">
                <a:latin typeface="+mn-lt"/>
                <a:cs typeface="Arial" panose="020B0604020202020204" pitchFamily="34" charset="0"/>
              </a:rPr>
              <a:t>Indsæt fra Templafy</a:t>
            </a:r>
            <a:endParaRPr lang="da-DK" sz="1796" dirty="0"/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898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898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Vælg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i højre side af skærmen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sz="15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Da I har farveskift i jeres løsning vil de 6 grundfarver følge det farvevalg I vælger i skabelonen</a:t>
            </a:r>
            <a:endParaRPr lang="da-DK" sz="1796" dirty="0"/>
          </a:p>
          <a:p>
            <a:pPr marL="0" marR="0" lvl="0" indent="0" algn="l" defTabSz="912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De 6 grundfarver har betydning for rækkefølgen af jeres grafer</a:t>
            </a:r>
            <a:endParaRPr lang="da-DK" altLang="da-DK" sz="798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7050" y="1495488"/>
            <a:ext cx="2880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5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sz="1594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594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897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897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1594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Tx/>
              <a:buSzTx/>
              <a:buFontTx/>
              <a:buNone/>
              <a:tabLst/>
              <a:defRPr/>
            </a:pPr>
            <a:r>
              <a:rPr lang="da-DK" sz="1594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594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7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897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897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 sz="1796" dirty="0"/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7"/>
              </a:spcAft>
              <a:defRPr/>
            </a:pPr>
            <a:endParaRPr lang="da-DK" altLang="da-DK" sz="897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23"/>
            <a:ext cx="1056957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1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 sz="1796" dirty="0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9957" y="2050541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92064-E87C-4329-800F-A879779F8241}"/>
              </a:ext>
            </a:extLst>
          </p:cNvPr>
          <p:cNvGrpSpPr/>
          <p:nvPr userDrawn="1"/>
        </p:nvGrpSpPr>
        <p:grpSpPr>
          <a:xfrm>
            <a:off x="6049526" y="4103819"/>
            <a:ext cx="2465910" cy="1943022"/>
            <a:chOff x="6049526" y="3608519"/>
            <a:chExt cx="2465910" cy="1943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CB0F65-8A71-4DBF-8224-096F6976071C}"/>
                </a:ext>
              </a:extLst>
            </p:cNvPr>
            <p:cNvGrpSpPr/>
            <p:nvPr userDrawn="1"/>
          </p:nvGrpSpPr>
          <p:grpSpPr>
            <a:xfrm>
              <a:off x="6049526" y="3608519"/>
              <a:ext cx="1178571" cy="1943022"/>
              <a:chOff x="6049526" y="3608519"/>
              <a:chExt cx="1178571" cy="194302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4CFE4E1-0D0A-4FD3-93AF-4C669764E8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094799" y="3608519"/>
                <a:ext cx="1090600" cy="194302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4D60C5-A814-4579-BD77-FC26CD844ED0}"/>
                  </a:ext>
                </a:extLst>
              </p:cNvPr>
              <p:cNvSpPr/>
              <p:nvPr userDrawn="1"/>
            </p:nvSpPr>
            <p:spPr>
              <a:xfrm>
                <a:off x="6528486" y="3792870"/>
                <a:ext cx="683135" cy="1167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0" dirty="0" err="1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5566B8-0E35-4DDF-B448-63026AD6A0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8803" y="4635880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23FC828-F774-4024-AAC3-B09EB3B330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56229" y="4635880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A87D391-BBBE-417A-A146-F40CFB921E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2100" y="5021279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53AD98C-1092-43EB-A70F-53AFF5DDDC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49526" y="5021279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4260DE-9330-4BFC-8E01-DC8081F9574E}"/>
                  </a:ext>
                </a:extLst>
              </p:cNvPr>
              <p:cNvSpPr/>
              <p:nvPr userDrawn="1"/>
            </p:nvSpPr>
            <p:spPr>
              <a:xfrm>
                <a:off x="6094798" y="3941294"/>
                <a:ext cx="1090600" cy="4536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0" dirty="0" err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4030C8-84A6-430D-B2D1-6BCCE2A1D76E}"/>
                </a:ext>
              </a:extLst>
            </p:cNvPr>
            <p:cNvSpPr txBox="1"/>
            <p:nvPr userDrawn="1"/>
          </p:nvSpPr>
          <p:spPr>
            <a:xfrm>
              <a:off x="7353901" y="3781973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898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De 6 </a:t>
              </a:r>
              <a:r>
                <a:rPr lang="da-DK" altLang="da-DK" sz="898" b="0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grundfarver</a:t>
              </a:r>
              <a:endParaRPr lang="da-DK" sz="898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E5008D-A260-42EA-B426-F91963502337}"/>
                </a:ext>
              </a:extLst>
            </p:cNvPr>
            <p:cNvSpPr txBox="1"/>
            <p:nvPr userDrawn="1"/>
          </p:nvSpPr>
          <p:spPr>
            <a:xfrm>
              <a:off x="7353901" y="4098868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898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Toninger</a:t>
              </a:r>
              <a:endParaRPr lang="da-DK" sz="1796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3E4EF6-C405-4652-8362-B9DAD210284F}"/>
                </a:ext>
              </a:extLst>
            </p:cNvPr>
            <p:cNvSpPr txBox="1"/>
            <p:nvPr userDrawn="1"/>
          </p:nvSpPr>
          <p:spPr>
            <a:xfrm>
              <a:off x="7353901" y="4610025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898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MS Office, brug dem ikke</a:t>
              </a:r>
              <a:endParaRPr lang="da-DK" sz="1796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A8FD4-911C-4CC3-8715-1F012DCFD07A}"/>
                </a:ext>
              </a:extLst>
            </p:cNvPr>
            <p:cNvSpPr txBox="1"/>
            <p:nvPr userDrawn="1"/>
          </p:nvSpPr>
          <p:spPr>
            <a:xfrm>
              <a:off x="7353901" y="5021279"/>
              <a:ext cx="116153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898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Farver som oprettes hvis du bruger forkerte farver, brug dem ikke</a:t>
              </a:r>
              <a:endParaRPr lang="da-DK" sz="1796"/>
            </a:p>
          </p:txBody>
        </p:sp>
      </p:grpSp>
      <p:pic>
        <p:nvPicPr>
          <p:cNvPr id="21" name="Billede 26">
            <a:extLst>
              <a:ext uri="{FF2B5EF4-FFF2-40B4-BE49-F238E27FC236}">
                <a16:creationId xmlns:a16="http://schemas.microsoft.com/office/drawing/2014/main" id="{C68F49D8-1A06-4B57-A96B-5568FF484C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6800" y="1867617"/>
            <a:ext cx="305786" cy="365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2D39CC-1381-4916-8CB8-49E87D7E1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2561"/>
          <a:stretch/>
        </p:blipFill>
        <p:spPr>
          <a:xfrm>
            <a:off x="8759777" y="2359506"/>
            <a:ext cx="1256529" cy="5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6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75" tIns="71775" rIns="71775" bIns="71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97"/>
              </a:spcBef>
              <a:buClr>
                <a:srgbClr val="003755"/>
              </a:buClr>
            </a:pPr>
            <a:endParaRPr lang="da-DK" sz="1397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8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388" b="0" noProof="0" dirty="0">
                <a:solidFill>
                  <a:schemeClr val="bg1"/>
                </a:solidFill>
              </a:rPr>
              <a:t>Hvis du ser andre </a:t>
            </a:r>
            <a:r>
              <a:rPr lang="da-DK" sz="4388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388" b="0" i="0" noProof="0" dirty="0">
                <a:solidFill>
                  <a:schemeClr val="bg1"/>
                </a:solidFill>
              </a:rPr>
            </a:br>
            <a:r>
              <a:rPr lang="da-DK" sz="4388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388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388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388" b="0" i="0" u="none" noProof="1">
                <a:solidFill>
                  <a:schemeClr val="bg1"/>
                </a:solidFill>
              </a:rPr>
              <a:t>corporate</a:t>
            </a:r>
            <a:r>
              <a:rPr lang="da-DK" sz="4388" b="0" noProof="0" dirty="0">
                <a:solidFill>
                  <a:schemeClr val="bg1"/>
                </a:solidFill>
              </a:rPr>
              <a:t>skabelon.</a:t>
            </a:r>
            <a:br>
              <a:rPr lang="da-DK" sz="2791" b="0" noProof="0" dirty="0">
                <a:solidFill>
                  <a:schemeClr val="bg1"/>
                </a:solidFill>
              </a:rPr>
            </a:br>
            <a:br>
              <a:rPr lang="da-DK" sz="2791" b="0" noProof="0" dirty="0">
                <a:solidFill>
                  <a:schemeClr val="bg1"/>
                </a:solidFill>
              </a:rPr>
            </a:br>
            <a:endParaRPr lang="da-DK" sz="2791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7"/>
                </a:spcBef>
                <a:buClr>
                  <a:srgbClr val="003755"/>
                </a:buClr>
              </a:pPr>
              <a:endParaRPr lang="da-DK" sz="1397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7"/>
                </a:spcBef>
                <a:buClr>
                  <a:srgbClr val="003755"/>
                </a:buClr>
              </a:pPr>
              <a:endParaRPr lang="da-DK" sz="1397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970" b="1" i="1" noProof="0" dirty="0">
                <a:solidFill>
                  <a:schemeClr val="bg1"/>
                </a:solidFill>
              </a:rPr>
              <a:t>Brug dem ikke </a:t>
            </a:r>
            <a:endParaRPr lang="da-DK" sz="997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4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 sz="1796" dirty="0"/>
          </a:p>
          <a:p>
            <a:pPr marL="0" marR="0" indent="0" algn="ctr" fontAlgn="auto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4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794" b="0" noProof="0" dirty="0">
                <a:solidFill>
                  <a:schemeClr val="bg1"/>
                </a:solidFill>
              </a:rPr>
            </a:br>
            <a:endParaRPr lang="da-DK" sz="1794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9079EF-3077-4E30-84FC-B54C77AB074B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8285" y="1300163"/>
            <a:ext cx="5336116" cy="4214812"/>
          </a:xfrm>
        </p:spPr>
        <p:txBody>
          <a:bodyPr/>
          <a:lstStyle>
            <a:lvl1pPr>
              <a:defRPr sz="1996"/>
            </a:lvl1pPr>
            <a:lvl2pPr>
              <a:defRPr sz="1796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4" y="1300163"/>
            <a:ext cx="5336117" cy="4214812"/>
          </a:xfrm>
        </p:spPr>
        <p:txBody>
          <a:bodyPr/>
          <a:lstStyle>
            <a:lvl1pPr>
              <a:defRPr sz="1996"/>
            </a:lvl1pPr>
            <a:lvl2pPr>
              <a:defRPr sz="1796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 </a:t>
            </a:r>
            <a:fld id="{A3259E61-3D9C-44C5-B454-159663246040}" type="slidenum">
              <a:rPr lang="da-DK" noProof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9366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86C3DA-F7E5-41F7-BF91-303D41DC5A2E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Marker rammen for at indsætte mørkt billede via Stifinder, eller marker rammen og vælg billede via Templafy-kolonnen til højre</a:t>
            </a:r>
            <a:endParaRPr lang="da-DK" sz="1796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799258-2BB1-4E5D-AA12-2311D752BA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4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9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85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1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7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840932BE-DDFC-4972-85A7-C427ACEB26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ABC8CE2-3FE9-49DF-A5FE-682AACBA7F3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CDE982F8-DB66-4D32-95A2-375163C347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936A8CC-0D3C-4064-8E29-0B36B3DADA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54FBC1D-FD19-495F-88E4-3EE50DBBBE49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5" name="bylinje dynamik" descr="{&quot;templafy&quot;:{&quot;id&quot;:&quot;af2692fb-ea57-40d4-9a3e-6c9c8f56c3ee&quot;}}">
            <a:extLst>
              <a:ext uri="{FF2B5EF4-FFF2-40B4-BE49-F238E27FC236}">
                <a16:creationId xmlns:a16="http://schemas.microsoft.com/office/drawing/2014/main" id="{4645E5A1-60C5-4DFA-91B9-E8E02262A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999"/>
            <a:ext cx="12194724" cy="18033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6" y="665057"/>
            <a:ext cx="3444865" cy="1967143"/>
          </a:xfrm>
        </p:spPr>
        <p:txBody>
          <a:bodyPr bIns="72000" anchor="b" anchorCtr="0"/>
          <a:lstStyle>
            <a:lvl1pPr>
              <a:lnSpc>
                <a:spcPct val="90000"/>
              </a:lnSpc>
              <a:defRPr sz="4392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 overskrift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817045"/>
            <a:ext cx="3444866" cy="2093962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baseline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baseline="0">
                <a:solidFill>
                  <a:schemeClr val="bg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baseline="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i="0" baseline="0"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baseline="0">
                <a:solidFill>
                  <a:schemeClr val="bg1"/>
                </a:solidFill>
              </a:defRPr>
            </a:lvl5pPr>
            <a:lvl6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baseline="0">
                <a:solidFill>
                  <a:schemeClr val="bg1"/>
                </a:solidFill>
              </a:defRPr>
            </a:lvl6pPr>
            <a:lvl7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396" b="0" baseline="0">
                <a:solidFill>
                  <a:schemeClr val="bg1"/>
                </a:solidFill>
              </a:defRPr>
            </a:lvl7pPr>
            <a:lvl8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396" b="0" baseline="0">
                <a:solidFill>
                  <a:schemeClr val="bg1"/>
                </a:solidFill>
              </a:defRPr>
            </a:lvl8pPr>
            <a:lvl9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396" b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02 niv</a:t>
            </a:r>
          </a:p>
          <a:p>
            <a:pPr lvl="2"/>
            <a:r>
              <a:rPr lang="da-DK" dirty="0"/>
              <a:t>03 niv</a:t>
            </a:r>
          </a:p>
          <a:p>
            <a:pPr lvl="3"/>
            <a:r>
              <a:rPr lang="da-DK" dirty="0"/>
              <a:t>04 niv</a:t>
            </a:r>
          </a:p>
          <a:p>
            <a:pPr lvl="4"/>
            <a:r>
              <a:rPr lang="da-DK" dirty="0"/>
              <a:t>05 niv</a:t>
            </a:r>
          </a:p>
          <a:p>
            <a:pPr lvl="5"/>
            <a:r>
              <a:rPr lang="da-DK" dirty="0"/>
              <a:t>06 niv</a:t>
            </a:r>
          </a:p>
          <a:p>
            <a:pPr lvl="6"/>
            <a:r>
              <a:rPr lang="da-DK" dirty="0"/>
              <a:t>07 niv</a:t>
            </a:r>
          </a:p>
          <a:p>
            <a:pPr lvl="7"/>
            <a:r>
              <a:rPr lang="da-DK" dirty="0"/>
              <a:t>08 niv</a:t>
            </a:r>
          </a:p>
          <a:p>
            <a:pPr lvl="8"/>
            <a:r>
              <a:rPr lang="da-DK" dirty="0"/>
              <a:t>09 niv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56443" y="1226371"/>
            <a:ext cx="4454475" cy="3987688"/>
          </a:xfrm>
        </p:spPr>
        <p:txBody>
          <a:bodyPr/>
          <a:lstStyle>
            <a:lvl1pPr marL="251244" indent="-251244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+mj-lt"/>
              <a:buAutoNum type="arabicPeriod"/>
              <a:defRPr sz="1398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1796"/>
              </a:spcAft>
              <a:buFont typeface="Arial" panose="020B0604020202020204" pitchFamily="34" charset="0"/>
              <a:buChar char="​"/>
              <a:defRPr sz="1398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punkt</a:t>
            </a:r>
            <a:endParaRPr lang="da-DK" dirty="0"/>
          </a:p>
          <a:p>
            <a:pPr lvl="1"/>
            <a:r>
              <a:rPr lang="da-DK" noProof="0" dirty="0"/>
              <a:t>2 Niveau</a:t>
            </a:r>
            <a:endParaRPr lang="da-DK" dirty="0"/>
          </a:p>
          <a:p>
            <a:pPr lvl="2"/>
            <a:r>
              <a:rPr lang="da-DK" noProof="0" dirty="0"/>
              <a:t>3 Niveau</a:t>
            </a:r>
            <a:endParaRPr lang="da-DK" dirty="0"/>
          </a:p>
          <a:p>
            <a:pPr lvl="3"/>
            <a:r>
              <a:rPr lang="da-DK" noProof="0" dirty="0"/>
              <a:t>4 Niveau</a:t>
            </a:r>
            <a:endParaRPr lang="da-DK" dirty="0"/>
          </a:p>
          <a:p>
            <a:pPr lvl="4"/>
            <a:r>
              <a:rPr lang="da-DK" noProof="0" dirty="0"/>
              <a:t>5 Niveau</a:t>
            </a:r>
            <a:endParaRPr lang="da-DK" dirty="0"/>
          </a:p>
          <a:p>
            <a:pPr lvl="5"/>
            <a:r>
              <a:rPr lang="da-DK" noProof="0" dirty="0"/>
              <a:t>6 Niveau</a:t>
            </a:r>
            <a:endParaRPr lang="da-DK" dirty="0"/>
          </a:p>
          <a:p>
            <a:pPr lvl="6"/>
            <a:r>
              <a:rPr lang="da-DK" noProof="0" dirty="0"/>
              <a:t>7 Niveau</a:t>
            </a:r>
            <a:endParaRPr lang="da-DK" dirty="0"/>
          </a:p>
          <a:p>
            <a:pPr lvl="7"/>
            <a:r>
              <a:rPr lang="da-DK" noProof="0" dirty="0"/>
              <a:t>8 Niveau</a:t>
            </a:r>
            <a:endParaRPr lang="da-DK" dirty="0"/>
          </a:p>
          <a:p>
            <a:pPr lvl="8"/>
            <a:r>
              <a:rPr lang="da-DK" noProof="0" dirty="0"/>
              <a:t>9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30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3" userDrawn="1">
          <p15:clr>
            <a:srgbClr val="F26B43"/>
          </p15:clr>
        </p15:guide>
        <p15:guide id="2" pos="2852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C345-5BF5-45F9-9997-3566FC42319C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En breaker er god til at skabe ophold i din præsentation. Du kan fremhæve en del af teksten ved at ændre det til en mørk farve, som passer til baggrunden</a:t>
            </a:r>
            <a:endParaRPr lang="da-DK" sz="1796" dirty="0"/>
          </a:p>
        </p:txBody>
      </p:sp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72D65362-70C1-477D-BF20-2EAFE8A4D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7560000" cy="4192281"/>
          </a:xfrm>
        </p:spPr>
        <p:txBody>
          <a:bodyPr anchor="t" anchorCtr="0"/>
          <a:lstStyle>
            <a:lvl1pPr algn="l">
              <a:defRPr sz="3592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4" userDrawn="1">
          <p15:clr>
            <a:srgbClr val="F26B43"/>
          </p15:clr>
        </p15:guide>
        <p15:guide id="2" pos="5443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FFFF75C-6703-45BD-9121-342A091D9D31}"/>
              </a:ext>
            </a:extLst>
          </p:cNvPr>
          <p:cNvSpPr txBox="1"/>
          <p:nvPr userDrawn="1"/>
        </p:nvSpPr>
        <p:spPr>
          <a:xfrm>
            <a:off x="6715129" y="-422507"/>
            <a:ext cx="543826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198" noProof="0" dirty="0"/>
              <a:t>Klik på ikonet for at indsætte billede via Stifinder, eller marker rammen og vælg billede via Templafy-kolonnen til højre. </a:t>
            </a:r>
            <a:endParaRPr lang="da-DK" sz="17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DC70F-79D4-4C82-89A9-B305EECBEA0A}"/>
              </a:ext>
            </a:extLst>
          </p:cNvPr>
          <p:cNvSpPr txBox="1"/>
          <p:nvPr userDrawn="1"/>
        </p:nvSpPr>
        <p:spPr>
          <a:xfrm>
            <a:off x="19664" y="6905190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198" noProof="0" dirty="0"/>
              <a:t>En breaker er god til at skabe ophold i din præsentation. Du kan fremhæve en del af teksten ved at ændre det til en mørk farve, som passer til baggrunden</a:t>
            </a:r>
            <a:endParaRPr lang="da-DK" sz="1796" dirty="0"/>
          </a:p>
        </p:txBody>
      </p:sp>
      <p:sp>
        <p:nvSpPr>
          <p:cNvPr id="7" name="Background"/>
          <p:cNvSpPr/>
          <p:nvPr userDrawn="1"/>
        </p:nvSpPr>
        <p:spPr bwMode="black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1" name="Bølge">
            <a:extLst>
              <a:ext uri="{FF2B5EF4-FFF2-40B4-BE49-F238E27FC236}">
                <a16:creationId xmlns:a16="http://schemas.microsoft.com/office/drawing/2014/main" id="{E29F4B4E-5628-4578-B7FC-EC53CCE3F3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7388" y="8"/>
            <a:ext cx="5474615" cy="5957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1116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4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5161044" cy="4192281"/>
          </a:xfrm>
        </p:spPr>
        <p:txBody>
          <a:bodyPr anchor="t" anchorCtr="0"/>
          <a:lstStyle>
            <a:lvl1pPr algn="l">
              <a:defRPr sz="3592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573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 userDrawn="1">
          <p15:clr>
            <a:srgbClr val="F26B43"/>
          </p15:clr>
        </p15:guide>
        <p15:guide id="2" pos="3931" userDrawn="1">
          <p15:clr>
            <a:srgbClr val="F26B43"/>
          </p15:clr>
        </p15:guide>
        <p15:guide id="3" pos="4230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linj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E3E3C3-9103-45B1-9615-9BC1772A8C51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134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 userDrawn="1">
          <p15:clr>
            <a:srgbClr val="F26B43"/>
          </p15:clr>
        </p15:guide>
        <p15:guide id="2" orient="horz" pos="159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EB2015-2665-4BA3-B33D-8EE361DD7975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98" noProof="0" dirty="0"/>
              <a:t>Nyt tekst niveau - Klik ENTER, Nyt underpunkt (øg indrykning):  ENTER og TAB </a:t>
            </a:r>
            <a:endParaRPr lang="da-DK" sz="1796" dirty="0"/>
          </a:p>
          <a:p>
            <a:r>
              <a:rPr lang="da-DK" sz="1198" noProof="0" dirty="0"/>
              <a:t>Gå et niveau tilbage (formindsk indrykning): SHIFT + TAB</a:t>
            </a:r>
            <a:endParaRPr lang="da-DK" sz="1796" dirty="0"/>
          </a:p>
          <a:p>
            <a:r>
              <a:rPr lang="da-DK" sz="1198" noProof="0" dirty="0"/>
              <a:t>Se mere på Brugerguiden.</a:t>
            </a:r>
            <a:endParaRPr lang="da-DK" sz="17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5" y="766798"/>
            <a:ext cx="4781259" cy="129600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149304"/>
            <a:ext cx="4781260" cy="3480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6E3AD-508F-4499-A1AA-7DE5F63BA2A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0741" y="766808"/>
            <a:ext cx="4781260" cy="4863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5433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2" userDrawn="1">
          <p15:clr>
            <a:srgbClr val="F26B43"/>
          </p15:clr>
        </p15:guide>
        <p15:guide id="2" pos="3695" userDrawn="1">
          <p15:clr>
            <a:srgbClr val="F26B43"/>
          </p15:clr>
        </p15:guide>
        <p15:guide id="3" pos="3985" userDrawn="1">
          <p15:clr>
            <a:srgbClr val="F26B43"/>
          </p15:clr>
        </p15:guide>
        <p15:guide id="4" orient="horz" pos="480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C1AFC643-4257-4D6F-A2ED-1935528D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56DE911-799F-462A-B482-971AA833F246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116DDE29-0C61-4E56-A800-46D06466A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5802C6EB-F134-489A-9E4D-BBDBEB49ED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CCA7EC2E-46CC-4157-AA02-1FE3E73AD32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4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7C4CFF1-174A-4E42-809D-EBD5D6D4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4435" y="6322076"/>
            <a:ext cx="1063844" cy="33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1337190"/>
            <a:ext cx="8441071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F4B99A4-B10B-43EA-AE87-4057583F1B2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1079504" y="2930525"/>
            <a:ext cx="8442325" cy="3925888"/>
          </a:xfrm>
        </p:spPr>
        <p:txBody>
          <a:bodyPr tIns="648000" anchor="ctr" anchorCtr="0"/>
          <a:lstStyle>
            <a:lvl1pPr marL="0" indent="0" algn="ctr">
              <a:buNone/>
              <a:defRPr sz="1796" b="0"/>
            </a:lvl1pPr>
          </a:lstStyle>
          <a:p>
            <a:r>
              <a:rPr lang="da-DK" noProof="0" dirty="0"/>
              <a:t>Klik for at tilføje diagram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067B26-E029-42C7-A05A-000DD9884D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4929" y="1587665"/>
            <a:ext cx="1333500" cy="2214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98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5542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 userDrawn="1">
          <p15:clr>
            <a:srgbClr val="F26B43"/>
          </p15:clr>
        </p15:guide>
        <p15:guide id="2" orient="horz" pos="1592" userDrawn="1">
          <p15:clr>
            <a:srgbClr val="F26B43"/>
          </p15:clr>
        </p15:guide>
        <p15:guide id="3" pos="5999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ølge">
            <a:extLst>
              <a:ext uri="{FF2B5EF4-FFF2-40B4-BE49-F238E27FC236}">
                <a16:creationId xmlns:a16="http://schemas.microsoft.com/office/drawing/2014/main" id="{180928A0-4FF8-4EFC-AF2B-48653B4DFC8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A6F78059-7A45-436B-B5EC-4C9861286D7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94435" y="6322076"/>
            <a:ext cx="1063844" cy="331705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5" y="1337190"/>
            <a:ext cx="10031999" cy="11897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4" y="2930882"/>
            <a:ext cx="10031999" cy="2699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1, bullet</a:t>
            </a:r>
            <a:endParaRPr lang="da-DK" dirty="0"/>
          </a:p>
          <a:p>
            <a:pPr lvl="1"/>
            <a:r>
              <a:rPr lang="da-DK" noProof="0" dirty="0"/>
              <a:t>Niveau 2</a:t>
            </a:r>
            <a:endParaRPr lang="da-DK" dirty="0"/>
          </a:p>
          <a:p>
            <a:pPr lvl="2"/>
            <a:r>
              <a:rPr lang="da-DK" noProof="0" dirty="0"/>
              <a:t>Niveau 3</a:t>
            </a:r>
            <a:endParaRPr lang="da-DK" dirty="0"/>
          </a:p>
          <a:p>
            <a:pPr lvl="3"/>
            <a:r>
              <a:rPr lang="da-DK" noProof="0" dirty="0"/>
              <a:t>Niveau 4, kursiv</a:t>
            </a:r>
            <a:endParaRPr lang="da-DK" dirty="0"/>
          </a:p>
          <a:p>
            <a:pPr lvl="4"/>
            <a:r>
              <a:rPr lang="da-DK" noProof="0" dirty="0"/>
              <a:t>Niveau 5, Overskrift</a:t>
            </a:r>
            <a:endParaRPr lang="da-DK" dirty="0"/>
          </a:p>
          <a:p>
            <a:pPr lvl="5"/>
            <a:r>
              <a:rPr lang="da-DK" noProof="0" dirty="0"/>
              <a:t>Niveau 6, Brødtekst</a:t>
            </a:r>
            <a:endParaRPr lang="da-DK" dirty="0"/>
          </a:p>
          <a:p>
            <a:pPr lvl="6"/>
            <a:r>
              <a:rPr lang="da-DK" noProof="0" dirty="0"/>
              <a:t>Niveau 7, Rapport bullet</a:t>
            </a:r>
            <a:endParaRPr lang="da-DK" dirty="0"/>
          </a:p>
          <a:p>
            <a:pPr lvl="7"/>
            <a:r>
              <a:rPr lang="da-DK" noProof="0" dirty="0"/>
              <a:t>Niveau 8, Rapport overskrift</a:t>
            </a:r>
            <a:endParaRPr lang="da-DK" dirty="0"/>
          </a:p>
          <a:p>
            <a:pPr lvl="8"/>
            <a:r>
              <a:rPr lang="da-DK" noProof="0" dirty="0"/>
              <a:t>Niveau 9; Rapport brødtekst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999" y="640795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7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989" y="6407955"/>
            <a:ext cx="6715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7">
                <a:solidFill>
                  <a:schemeClr val="tx1"/>
                </a:solidFill>
              </a:defRPr>
            </a:lvl1pPr>
          </a:lstStyle>
          <a:p>
            <a:fld id="{F04E0320-4C6E-4126-92A5-A266F2F4E839}" type="datetime6">
              <a:rPr lang="da-DK" smtClean="0"/>
              <a:t>31.3.2023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8644" y="6407955"/>
            <a:ext cx="160710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7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15" r:id="rId2"/>
    <p:sldLayoutId id="2147483784" r:id="rId3"/>
    <p:sldLayoutId id="2147483763" r:id="rId4"/>
    <p:sldLayoutId id="2147483731" r:id="rId5"/>
    <p:sldLayoutId id="2147483792" r:id="rId6"/>
    <p:sldLayoutId id="2147483796" r:id="rId7"/>
    <p:sldLayoutId id="2147483811" r:id="rId8"/>
    <p:sldLayoutId id="2147483794" r:id="rId9"/>
    <p:sldLayoutId id="2147483776" r:id="rId10"/>
    <p:sldLayoutId id="2147483816" r:id="rId11"/>
    <p:sldLayoutId id="2147483791" r:id="rId12"/>
    <p:sldLayoutId id="2147483732" r:id="rId13"/>
    <p:sldLayoutId id="2147483795" r:id="rId14"/>
    <p:sldLayoutId id="2147483810" r:id="rId15"/>
    <p:sldLayoutId id="2147483804" r:id="rId16"/>
    <p:sldLayoutId id="2147483813" r:id="rId17"/>
    <p:sldLayoutId id="2147483743" r:id="rId18"/>
    <p:sldLayoutId id="2147483744" r:id="rId19"/>
    <p:sldLayoutId id="2147483817" r:id="rId20"/>
    <p:sldLayoutId id="2147483771" r:id="rId21"/>
    <p:sldLayoutId id="2147483814" r:id="rId22"/>
    <p:sldLayoutId id="2147483753" r:id="rId23"/>
    <p:sldLayoutId id="2147483820" r:id="rId24"/>
  </p:sldLayoutIdLst>
  <p:hf hdr="0" ftr="0" dt="0"/>
  <p:txStyles>
    <p:titleStyle>
      <a:lvl1pPr algn="l" defTabSz="911660" rtl="0" eaLnBrk="1" latinLnBrk="0" hangingPunct="1">
        <a:lnSpc>
          <a:spcPct val="100000"/>
        </a:lnSpc>
        <a:spcBef>
          <a:spcPct val="0"/>
        </a:spcBef>
        <a:buNone/>
        <a:defRPr sz="4392" kern="1200">
          <a:solidFill>
            <a:srgbClr val="02718F"/>
          </a:solidFill>
          <a:latin typeface="+mj-lt"/>
          <a:ea typeface="+mj-ea"/>
          <a:cs typeface="+mj-cs"/>
        </a:defRPr>
      </a:lvl1pPr>
    </p:titleStyle>
    <p:bodyStyle>
      <a:lvl1pPr marL="251244" indent="-251244" algn="l" defTabSz="911660" rtl="0" eaLnBrk="1" latinLnBrk="0" hangingPunct="1">
        <a:lnSpc>
          <a:spcPct val="105000"/>
        </a:lnSpc>
        <a:spcBef>
          <a:spcPts val="200"/>
        </a:spcBef>
        <a:spcAft>
          <a:spcPts val="598"/>
        </a:spcAft>
        <a:buFont typeface="Arial" panose="020B0604020202020204" pitchFamily="34" charset="0"/>
        <a:buChar char="•"/>
        <a:defRPr sz="2396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2490" indent="-251244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53734" indent="-251244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​"/>
        <a:defRPr sz="1594" b="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​"/>
        <a:tabLst/>
        <a:defRPr sz="2396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​"/>
        <a:defRPr sz="2396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71108" indent="-171108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•"/>
        <a:defRPr sz="1198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​"/>
        <a:defRPr sz="1198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1660" rtl="0" eaLnBrk="1" latinLnBrk="0" hangingPunct="1">
        <a:lnSpc>
          <a:spcPct val="105000"/>
        </a:lnSpc>
        <a:spcBef>
          <a:spcPts val="0"/>
        </a:spcBef>
        <a:spcAft>
          <a:spcPts val="598"/>
        </a:spcAft>
        <a:buFont typeface="Arial" panose="020B0604020202020204" pitchFamily="34" charset="0"/>
        <a:buChar char="​"/>
        <a:defRPr sz="1198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829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660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488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3317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9146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977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90806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6634" algn="l" defTabSz="911660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0" userDrawn="1">
          <p15:clr>
            <a:srgbClr val="F26B43"/>
          </p15:clr>
        </p15:guide>
        <p15:guide id="2" pos="6999" userDrawn="1">
          <p15:clr>
            <a:srgbClr val="F26B43"/>
          </p15:clr>
        </p15:guide>
        <p15:guide id="6" orient="horz" pos="35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2191-9D62-4372-8365-C4F5B4BC96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3E029C-5C1A-4B4C-ABFE-745D1FF3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Budget 2023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BD15F6-07A9-431E-9706-0DD07E956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Furesø Handicapråd</a:t>
            </a:r>
            <a:br>
              <a:rPr lang="da-DK" dirty="0"/>
            </a:br>
            <a:r>
              <a:rPr lang="da-DK" sz="3200" b="0" dirty="0"/>
              <a:t>30. marts 2023</a:t>
            </a:r>
            <a:endParaRPr lang="da-DK" b="0" dirty="0"/>
          </a:p>
          <a:p>
            <a:endParaRPr lang="da-D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1FCACC-6061-427F-9B9A-5E8169201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800" b="0" dirty="0"/>
              <a:t>De økonomiske rammer</a:t>
            </a:r>
          </a:p>
          <a:p>
            <a:r>
              <a:rPr lang="da-DK" sz="2800" b="0" dirty="0"/>
              <a:t>Udviklingen i 2022</a:t>
            </a:r>
          </a:p>
          <a:p>
            <a:r>
              <a:rPr lang="da-DK" sz="2800" b="0" dirty="0"/>
              <a:t>Budget 23/24</a:t>
            </a:r>
          </a:p>
          <a:p>
            <a:r>
              <a:rPr lang="da-DK" sz="2800" b="0" dirty="0"/>
              <a:t>Budgetbalancen  </a:t>
            </a:r>
          </a:p>
          <a:p>
            <a:r>
              <a:rPr lang="da-DK" sz="2800" b="0" dirty="0"/>
              <a:t>Spørgsmål </a:t>
            </a:r>
          </a:p>
          <a:p>
            <a:endParaRPr lang="da-DK" sz="2800" b="0" dirty="0"/>
          </a:p>
          <a:p>
            <a:endParaRPr lang="da-DK" sz="28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433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102F-EE93-4218-A7FA-B94BCA17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økonomiske rammer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AD649B-25D4-4453-8B46-76E131D9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Furesøs økonomi bestemmes  </a:t>
            </a:r>
          </a:p>
          <a:p>
            <a:pPr lvl="1"/>
            <a:r>
              <a:rPr lang="da-DK" dirty="0"/>
              <a:t>Kommunens indtægter – skatteindtægter og bloktilskud</a:t>
            </a:r>
          </a:p>
          <a:p>
            <a:pPr lvl="1"/>
            <a:r>
              <a:rPr lang="da-DK" dirty="0"/>
              <a:t>Budgetlovens rammer i form af </a:t>
            </a:r>
          </a:p>
          <a:p>
            <a:pPr lvl="2"/>
            <a:r>
              <a:rPr lang="da-DK" dirty="0"/>
              <a:t>Serviceramme: 2.197 mio. kr. </a:t>
            </a:r>
          </a:p>
          <a:p>
            <a:pPr lvl="2"/>
            <a:r>
              <a:rPr lang="da-DK" dirty="0"/>
              <a:t>Anlægsramme: 121 mio. kr.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ECE663-EB9E-4277-A1C8-F7E37565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5EF1960-5E36-49E6-B42F-CA3BE4D42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300483"/>
              </p:ext>
            </p:extLst>
          </p:nvPr>
        </p:nvGraphicFramePr>
        <p:xfrm>
          <a:off x="7047229" y="406400"/>
          <a:ext cx="3286125" cy="293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4F8D3E-CBE6-410B-B4E7-28E5675CF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601342"/>
              </p:ext>
            </p:extLst>
          </p:nvPr>
        </p:nvGraphicFramePr>
        <p:xfrm>
          <a:off x="6807201" y="3339147"/>
          <a:ext cx="3840480" cy="306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48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6F11-E156-4876-8EDB-B236301F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85" y="-13107"/>
            <a:ext cx="10031999" cy="1189703"/>
          </a:xfrm>
        </p:spPr>
        <p:txBody>
          <a:bodyPr/>
          <a:lstStyle/>
          <a:p>
            <a:r>
              <a:rPr lang="da-DK" dirty="0"/>
              <a:t>Udviklingen i 2022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938C4A-C2E3-4895-9782-5753DAE6A5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2022 med udfordringer </a:t>
            </a:r>
          </a:p>
          <a:p>
            <a:pPr lvl="1"/>
            <a:r>
              <a:rPr lang="da-DK" sz="1800" dirty="0"/>
              <a:t>Forår 2022: Handleplaner + varslede merforbrug</a:t>
            </a:r>
          </a:p>
          <a:p>
            <a:pPr lvl="1"/>
            <a:r>
              <a:rPr lang="da-DK" sz="2000" dirty="0"/>
              <a:t>Efterår 2022: Udgiftsstop + budgetbalance</a:t>
            </a:r>
          </a:p>
          <a:p>
            <a:r>
              <a:rPr lang="da-DK" sz="2000" dirty="0"/>
              <a:t>Opr. forventet kassetræk på 6,3 mio. kr. – endte på 93,1 mio. kr. på R2022.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ACE3DB-E9CE-42E8-80AC-92611055D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29" y="1300163"/>
            <a:ext cx="5336117" cy="4214812"/>
          </a:xfrm>
        </p:spPr>
        <p:txBody>
          <a:bodyPr/>
          <a:lstStyle/>
          <a:p>
            <a:r>
              <a:rPr lang="da-DK" dirty="0"/>
              <a:t>En række udgiftsdrivere fra 2022, som bærer ind i 2023:</a:t>
            </a:r>
          </a:p>
          <a:p>
            <a:pPr lvl="1"/>
            <a:r>
              <a:rPr lang="da-DK" dirty="0"/>
              <a:t>Ekstraordinære energiudgifter, som ikke er afspejlet i Økonomiaftalen for 2023, og som presser de kommunale budgetter.</a:t>
            </a:r>
          </a:p>
          <a:p>
            <a:pPr lvl="1"/>
            <a:r>
              <a:rPr lang="da-DK" dirty="0"/>
              <a:t>Voldsom udgiftsopdrift på det specialiserede område.</a:t>
            </a:r>
          </a:p>
          <a:p>
            <a:pPr lvl="1"/>
            <a:r>
              <a:rPr lang="da-DK" dirty="0"/>
              <a:t>Stigende behov for hjemmepleje på ældreområdet (visiterede timer).</a:t>
            </a:r>
          </a:p>
          <a:p>
            <a:pPr lvl="1"/>
            <a:r>
              <a:rPr lang="da-DK" dirty="0"/>
              <a:t>Udgifter til ukrainske flygtninge på over 7 mio. kr. </a:t>
            </a:r>
            <a:br>
              <a:rPr lang="da-DK" dirty="0"/>
            </a:br>
            <a:r>
              <a:rPr lang="da-DK" dirty="0"/>
              <a:t>– kun kompenseret til 30/4 med 1,3 mio. kr.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452334-3477-4130-8260-E62B4C7B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 </a:t>
            </a:r>
            <a:fld id="{A3259E61-3D9C-44C5-B454-159663246040}" type="slidenum">
              <a:rPr lang="da-DK" noProof="0" smtClean="0"/>
              <a:pPr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1079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6F11-E156-4876-8EDB-B236301F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85" y="-13107"/>
            <a:ext cx="10031999" cy="1189703"/>
          </a:xfrm>
        </p:spPr>
        <p:txBody>
          <a:bodyPr/>
          <a:lstStyle/>
          <a:p>
            <a:r>
              <a:rPr lang="da-DK" dirty="0"/>
              <a:t>Budget 2023/2024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938C4A-C2E3-4895-9782-5753DAE6A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285" y="1300164"/>
            <a:ext cx="10875436" cy="1072980"/>
          </a:xfrm>
        </p:spPr>
        <p:txBody>
          <a:bodyPr/>
          <a:lstStyle/>
          <a:p>
            <a:r>
              <a:rPr lang="da-DK" dirty="0"/>
              <a:t>Budget 2023-2024 indeholdt samlede effektiviseringer og besparelser for 37 mio. kr. i 2023 og 65 mio. kr. i 2024.</a:t>
            </a:r>
          </a:p>
          <a:p>
            <a:r>
              <a:rPr lang="da-DK" dirty="0"/>
              <a:t>Besparelser ligger også på områder, der oplevede opdrift i udgifterne i 2022.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452334-3477-4130-8260-E62B4C7B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 </a:t>
            </a:r>
            <a:fld id="{A3259E61-3D9C-44C5-B454-159663246040}" type="slidenum">
              <a:rPr lang="da-DK" noProof="0" smtClean="0"/>
              <a:pPr/>
              <a:t>4</a:t>
            </a:fld>
            <a:endParaRPr lang="da-DK" noProof="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6FC3004B-75DC-48A9-A281-5699494FE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50424"/>
              </p:ext>
            </p:extLst>
          </p:nvPr>
        </p:nvGraphicFramePr>
        <p:xfrm>
          <a:off x="554800" y="2588418"/>
          <a:ext cx="6063359" cy="270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0539">
                  <a:extLst>
                    <a:ext uri="{9D8B030D-6E8A-4147-A177-3AD203B41FA5}">
                      <a16:colId xmlns:a16="http://schemas.microsoft.com/office/drawing/2014/main" val="2774105058"/>
                    </a:ext>
                  </a:extLst>
                </a:gridCol>
                <a:gridCol w="698205">
                  <a:extLst>
                    <a:ext uri="{9D8B030D-6E8A-4147-A177-3AD203B41FA5}">
                      <a16:colId xmlns:a16="http://schemas.microsoft.com/office/drawing/2014/main" val="3402121073"/>
                    </a:ext>
                  </a:extLst>
                </a:gridCol>
                <a:gridCol w="698205">
                  <a:extLst>
                    <a:ext uri="{9D8B030D-6E8A-4147-A177-3AD203B41FA5}">
                      <a16:colId xmlns:a16="http://schemas.microsoft.com/office/drawing/2014/main" val="3201959737"/>
                    </a:ext>
                  </a:extLst>
                </a:gridCol>
                <a:gridCol w="698205">
                  <a:extLst>
                    <a:ext uri="{9D8B030D-6E8A-4147-A177-3AD203B41FA5}">
                      <a16:colId xmlns:a16="http://schemas.microsoft.com/office/drawing/2014/main" val="942611723"/>
                    </a:ext>
                  </a:extLst>
                </a:gridCol>
                <a:gridCol w="698205">
                  <a:extLst>
                    <a:ext uri="{9D8B030D-6E8A-4147-A177-3AD203B41FA5}">
                      <a16:colId xmlns:a16="http://schemas.microsoft.com/office/drawing/2014/main" val="3143013655"/>
                    </a:ext>
                  </a:extLst>
                </a:gridCol>
              </a:tblGrid>
              <a:tr h="183738">
                <a:tc gridSpan="5">
                  <a:txBody>
                    <a:bodyPr/>
                    <a:lstStyle/>
                    <a:p>
                      <a:pPr algn="r"/>
                      <a:r>
                        <a:rPr lang="da-DK" sz="800">
                          <a:effectLst/>
                        </a:rPr>
                        <a:t>Hele 1.000 kr.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48567"/>
                  </a:ext>
                </a:extLst>
              </a:tr>
              <a:tr h="367476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Budgetforslag fordelt på udvalg ifm. Budgetaftale af 25.09.2022 (2. behandling)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effectLst/>
                        </a:rPr>
                        <a:t>2023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effectLst/>
                        </a:rPr>
                        <a:t>2024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effectLst/>
                        </a:rPr>
                        <a:t>2025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effectLst/>
                        </a:rPr>
                        <a:t>2026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extLst>
                  <a:ext uri="{0D108BD9-81ED-4DB2-BD59-A6C34878D82A}">
                    <a16:rowId xmlns:a16="http://schemas.microsoft.com/office/drawing/2014/main" val="3632052437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1306647038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Økonomiudvalget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-5.210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-11.140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-18.140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-23.340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1182417226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Børn og Skole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-9.636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-16.527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-19.127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-22.427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4209954693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Kultur, Fritid og Idræt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-2.550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-4.175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-4.591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-4.835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2415514495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Beskæftigelse og Erhverv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dirty="0">
                          <a:effectLst/>
                        </a:rPr>
                        <a:t>-12.601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dirty="0">
                          <a:effectLst/>
                        </a:rPr>
                        <a:t>-12.816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dirty="0">
                          <a:effectLst/>
                        </a:rPr>
                        <a:t>-12.541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dirty="0">
                          <a:effectLst/>
                        </a:rPr>
                        <a:t>-12.541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1755468808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Ældre og Sundhed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-420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-10.320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-14.570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-15.070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2243491291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Handicap, Social og Psykiatri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-5.482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-7.653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-9.836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-10.687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516775369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Natur og Klima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-1.142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-2.649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-2.679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-2.689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1249930849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Plan og Byudvikling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4278154429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/>
                </a:tc>
                <a:extLst>
                  <a:ext uri="{0D108BD9-81ED-4DB2-BD59-A6C34878D82A}">
                    <a16:rowId xmlns:a16="http://schemas.microsoft.com/office/drawing/2014/main" val="4250451188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r>
                        <a:rPr lang="da-DK" sz="1100" dirty="0">
                          <a:effectLst/>
                        </a:rPr>
                        <a:t>I alt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1" dirty="0">
                          <a:effectLst/>
                        </a:rPr>
                        <a:t>-37.041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1" dirty="0">
                          <a:effectLst/>
                        </a:rPr>
                        <a:t>-65.280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1" dirty="0">
                          <a:effectLst/>
                        </a:rPr>
                        <a:t>-81.484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1" dirty="0">
                          <a:effectLst/>
                        </a:rPr>
                        <a:t>-91.589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72" marR="42872" marT="0" marB="0" anchor="ctr"/>
                </a:tc>
                <a:extLst>
                  <a:ext uri="{0D108BD9-81ED-4DB2-BD59-A6C34878D82A}">
                    <a16:rowId xmlns:a16="http://schemas.microsoft.com/office/drawing/2014/main" val="3782140024"/>
                  </a:ext>
                </a:extLst>
              </a:tr>
            </a:tbl>
          </a:graphicData>
        </a:graphic>
      </p:graphicFrame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FDDC98B-29F5-4217-94F7-FE8684544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4" y="2373143"/>
            <a:ext cx="5336117" cy="4214812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Eksempler på budgetforslag til budget 2023-2026:</a:t>
            </a:r>
          </a:p>
          <a:p>
            <a:r>
              <a:rPr lang="da-DK" sz="1400" b="0" dirty="0"/>
              <a:t>Besparelser på administration</a:t>
            </a:r>
          </a:p>
          <a:p>
            <a:r>
              <a:rPr lang="da-DK" sz="1400" b="0" dirty="0"/>
              <a:t>Lukkedage i dagtilbud</a:t>
            </a:r>
          </a:p>
          <a:p>
            <a:r>
              <a:rPr lang="da-DK" sz="1400" b="0" dirty="0"/>
              <a:t>Øget forældrebetaling</a:t>
            </a:r>
          </a:p>
          <a:p>
            <a:r>
              <a:rPr lang="da-DK" sz="1400" b="0" dirty="0"/>
              <a:t>Afkortning af ophold på herberg, botilbud.</a:t>
            </a:r>
          </a:p>
          <a:p>
            <a:r>
              <a:rPr lang="da-DK" sz="1400" b="0" dirty="0"/>
              <a:t>Øget salg af plejehjemspladser</a:t>
            </a:r>
          </a:p>
          <a:p>
            <a:r>
              <a:rPr lang="da-DK" sz="1400" b="0" dirty="0"/>
              <a:t>Reduktion i service boldbaner.</a:t>
            </a:r>
          </a:p>
          <a:p>
            <a:r>
              <a:rPr lang="da-DK" sz="1400" b="0" dirty="0"/>
              <a:t>Tilskud Movia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63484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6F11-E156-4876-8EDB-B236301F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85" y="-13107"/>
            <a:ext cx="10031999" cy="1189703"/>
          </a:xfrm>
        </p:spPr>
        <p:txBody>
          <a:bodyPr/>
          <a:lstStyle/>
          <a:p>
            <a:r>
              <a:rPr lang="da-DK" dirty="0"/>
              <a:t>Budgetbalance i 2023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938C4A-C2E3-4895-9782-5753DAE6A5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Foreløbig prognose viser udfordring i 2023 på 30 mio. kr.</a:t>
            </a:r>
          </a:p>
          <a:p>
            <a:r>
              <a:rPr lang="da-DK" dirty="0"/>
              <a:t>Udfordringer særligt på velfærdsområderne</a:t>
            </a:r>
          </a:p>
          <a:p>
            <a:r>
              <a:rPr lang="da-DK" dirty="0"/>
              <a:t>Situationen den samme i rigtig mange andre kommuner </a:t>
            </a:r>
          </a:p>
          <a:p>
            <a:r>
              <a:rPr lang="da-DK" dirty="0"/>
              <a:t>Meldingen fra regeringen tyder ikke på, at der er hjælp at hente derfra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ACE3DB-E9CE-42E8-80AC-92611055DA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Håndtering i 2023:</a:t>
            </a:r>
          </a:p>
          <a:p>
            <a:pPr lvl="1"/>
            <a:r>
              <a:rPr lang="da-DK" dirty="0"/>
              <a:t>Udgiftstilbageholdenhed.</a:t>
            </a:r>
          </a:p>
          <a:p>
            <a:pPr lvl="1"/>
            <a:r>
              <a:rPr lang="da-DK" dirty="0"/>
              <a:t>Udgiftsbegrænsende tiltag, herunder kompenserede besparelser fra fagudvalg maj møderne. </a:t>
            </a:r>
          </a:p>
          <a:p>
            <a:pPr lvl="1"/>
            <a:r>
              <a:rPr lang="da-DK" dirty="0"/>
              <a:t>Godkendelse af samlede tiltag i ØU og Byrådet i maj.</a:t>
            </a:r>
          </a:p>
          <a:p>
            <a:pPr lvl="1"/>
            <a:r>
              <a:rPr lang="da-DK" dirty="0"/>
              <a:t>Byrådet skal drøfte derudover drøfte en balanceplan, som skal sikre budgetbalance i årene frem. Første drøftelse i maj og beslutning i september.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452334-3477-4130-8260-E62B4C7B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 </a:t>
            </a:r>
            <a:fld id="{A3259E61-3D9C-44C5-B454-159663246040}" type="slidenum">
              <a:rPr lang="da-DK" noProof="0" smtClean="0"/>
              <a:pPr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0908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BC70CC8-6878-4958-B8C2-ECCDE11F37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/>
              <a:t>Spørgsmål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757FE-447B-40BA-97C0-1BBA81B583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3036153"/>
      </p:ext>
    </p:extLst>
  </p:cSld>
  <p:clrMapOvr>
    <a:masterClrMapping/>
  </p:clrMapOvr>
</p:sld>
</file>

<file path=ppt/theme/theme1.xml><?xml version="1.0" encoding="utf-8"?>
<a:theme xmlns:a="http://schemas.openxmlformats.org/drawingml/2006/main" name="Furesø Kommune">
  <a:themeElements>
    <a:clrScheme name="Furesø Kommune Grøn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3F7287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F7287"/>
        </a:solidFill>
        <a:ln>
          <a:solidFill>
            <a:srgbClr val="3F7287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3F728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DK.potx" id="{EB32A1AD-9B90-4719-AE89-A4D31A28E73E}" vid="{071A415C-2378-45EC-9A83-548DE88CA857}"/>
    </a:ext>
  </a:extLst>
</a:theme>
</file>

<file path=ppt/theme/theme2.xml><?xml version="1.0" encoding="utf-8"?>
<a:theme xmlns:a="http://schemas.openxmlformats.org/drawingml/2006/main" name="Office-tema">
  <a:themeElements>
    <a:clrScheme name="Furesø Kommune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006A8C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uresø Kommune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5CC492"/>
      </a:accent1>
      <a:accent2>
        <a:srgbClr val="A72877"/>
      </a:accent2>
      <a:accent3>
        <a:srgbClr val="D73B4C"/>
      </a:accent3>
      <a:accent4>
        <a:srgbClr val="87B2DF"/>
      </a:accent4>
      <a:accent5>
        <a:srgbClr val="FFC076"/>
      </a:accent5>
      <a:accent6>
        <a:srgbClr val="006A8C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FormConfiguration><![CDATA[{"formFields":[{"dataSource":"PPFarver","displayColumn":"color","defaultValue":"1","hideIfNoUserInteractionRequired":false,"distinct":true,"required":true,"autoSelectFirstOption":false,"helpTexts":{"prefix":"","postfix":"Vælg det ønskede farvetema"},"spacing":{},"type":"dropDown","name":"Farver_PP","label":"Vælg farvetema","fullyQualifiedName":"Farver_PP"}],"formDataEntries":[{"name":"Farver_PP","value":"2ILeT3zR8ylfGmWAVJgULw=="}]}]]></TemplafyFormConfiguration>
</file>

<file path=customXml/item2.xml><?xml version="1.0" encoding="utf-8"?>
<TemplafySlideTemplateConfiguration><![CDATA[{"slideVersion":0,"isValidatorEnabled":false,"isLocked":false,"elementsMetadata":[],"slideId":"637968541123336518","enableDocumentContentUpdater":true,"version":"1.14"}]]></TemplafySlideTemplateConfiguration>
</file>

<file path=customXml/item3.xml><?xml version="1.0" encoding="utf-8"?>
<TemplafySlideTemplateConfiguration><![CDATA[{"slideVersion":0,"isValidatorEnabled":false,"isLocked":false,"elementsMetadata":[],"slideId":"637968541123179916","enableDocumentContentUpdater":true,"version":"1.14"}]]></TemplafySlideTemplateConfiguration>
</file>

<file path=customXml/item4.xml><?xml version="1.0" encoding="utf-8"?>
<TemplafyTemplateConfiguration><![CDATA[{"elementsMetadata":[{"type":"shape","id":"af2692fb-ea57-40d4-9a3e-6c9c8f56c3ee","elementConfiguration":{"inheritDimensions":"inheritNone","width":"33.87 cm","binding":"Form.Farver_PP.BylinjePP","disableUpdates":false,"type":"image"}}],"transformationConfigurations":[{"language":"{{DocumentLanguage}}","disableUpdates":false,"type":"proofingLanguage"},{"colorTheme":"{{Form.Farver_PP.ThemeColor}}","originalColorThemeXml":"<a:clrScheme name=\"Furesø Kommune Blå\" xmlns:a=\"http://schemas.openxmlformats.org/drawingml/2006/main\"><a:dk1><a:sysClr val=\"windowText\" lastClr=\"000000\" /></a:dk1><a:lt1><a:sysClr val=\"window\" lastClr=\"FFFFFF\" /></a:lt1><a:dk2><a:srgbClr val=\"19324C\" /></a:dk2><a:lt2><a:srgbClr val=\"FEF2E2\" /></a:lt2><a:accent1><a:srgbClr val=\"87B2DF\" /></a:accent1><a:accent2><a:srgbClr val=\"FFC076\" /></a:accent2><a:accent3><a:srgbClr val=\"D73B4C\" /></a:accent3><a:accent4><a:srgbClr val=\"5CC492\" /></a:accent4><a:accent5><a:srgbClr val=\"A72877\" /></a:accent5><a:accent6><a:srgbClr val=\"3F7287\" /></a:accent6><a:hlink><a:srgbClr val=\"0563C1\" /></a:hlink><a:folHlink><a:srgbClr val=\"954F72\" /></a:folHlink></a:clrScheme>","disableUpdates":false,"type":"colorTheme"}],"templateName":"","templateDescription":"","enableDocumentContentUpdater":true,"version":"1.14"}]]>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3112FE1-F1B8-4F8F-970E-EC18B2D4824E}">
  <ds:schemaRefs/>
</ds:datastoreItem>
</file>

<file path=customXml/itemProps2.xml><?xml version="1.0" encoding="utf-8"?>
<ds:datastoreItem xmlns:ds="http://schemas.openxmlformats.org/officeDocument/2006/customXml" ds:itemID="{CA53E8DB-D3E2-4E30-8EF6-521F0E029DD6}">
  <ds:schemaRefs/>
</ds:datastoreItem>
</file>

<file path=customXml/itemProps3.xml><?xml version="1.0" encoding="utf-8"?>
<ds:datastoreItem xmlns:ds="http://schemas.openxmlformats.org/officeDocument/2006/customXml" ds:itemID="{4B55D861-6383-4706-BD62-D2C09A98E051}">
  <ds:schemaRefs/>
</ds:datastoreItem>
</file>

<file path=customXml/itemProps4.xml><?xml version="1.0" encoding="utf-8"?>
<ds:datastoreItem xmlns:ds="http://schemas.openxmlformats.org/officeDocument/2006/customXml" ds:itemID="{1C14A169-E734-4B36-A843-EB114D9D2348}">
  <ds:schemaRefs/>
</ds:datastoreItem>
</file>

<file path=customXml/itemProps5.xml><?xml version="1.0" encoding="utf-8"?>
<ds:datastoreItem xmlns:ds="http://schemas.openxmlformats.org/officeDocument/2006/customXml" ds:itemID="{9B268ACD-2CB1-47DA-9D54-C00FEA067548}">
  <ds:schemaRefs/>
</ds:datastoreItem>
</file>

<file path=customXml/itemProps6.xml><?xml version="1.0" encoding="utf-8"?>
<ds:datastoreItem xmlns:ds="http://schemas.openxmlformats.org/officeDocument/2006/customXml" ds:itemID="{13D63147-4A22-49C1-8B23-C880A3E6731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1005</Words>
  <Application>Microsoft Office PowerPoint</Application>
  <PresentationFormat>Widescreen</PresentationFormat>
  <Paragraphs>134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 SemiBold</vt:lpstr>
      <vt:lpstr>Montserrat ExtraBold</vt:lpstr>
      <vt:lpstr>Assistant</vt:lpstr>
      <vt:lpstr>Furesø Kommune</vt:lpstr>
      <vt:lpstr>Budget 2023</vt:lpstr>
      <vt:lpstr>De økonomiske rammer </vt:lpstr>
      <vt:lpstr>Udviklingen i 2022</vt:lpstr>
      <vt:lpstr>Budget 2023/2024</vt:lpstr>
      <vt:lpstr>Budgetbalance i 2023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2022-01-28T06:42:18Z</dcterms:created>
  <dcterms:modified xsi:type="dcterms:W3CDTF">2023-03-31T07:45:20Z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TemplafyTenantId">
    <vt:lpwstr>furesoe</vt:lpwstr>
  </property>
  <property fmtid="{D5CDD505-2E9C-101B-9397-08002B2CF9AE}" pid="4" name="TemplafyTemplateId">
    <vt:lpwstr>637795713362575714</vt:lpwstr>
  </property>
  <property fmtid="{D5CDD505-2E9C-101B-9397-08002B2CF9AE}" pid="5" name="TemplafyUserProfileId">
    <vt:lpwstr>637922678752081388</vt:lpwstr>
  </property>
  <property fmtid="{D5CDD505-2E9C-101B-9397-08002B2CF9AE}" pid="6" name="TemplafyLanguageCode">
    <vt:lpwstr>da-DK</vt:lpwstr>
  </property>
</Properties>
</file>